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57" r:id="rId3"/>
    <p:sldId id="272" r:id="rId4"/>
    <p:sldId id="258" r:id="rId5"/>
    <p:sldId id="286" r:id="rId6"/>
    <p:sldId id="274" r:id="rId7"/>
    <p:sldId id="259" r:id="rId8"/>
    <p:sldId id="280" r:id="rId9"/>
    <p:sldId id="281" r:id="rId10"/>
    <p:sldId id="282" r:id="rId11"/>
    <p:sldId id="283" r:id="rId12"/>
    <p:sldId id="284" r:id="rId13"/>
    <p:sldId id="285" r:id="rId14"/>
    <p:sldId id="287" r:id="rId15"/>
    <p:sldId id="268" r:id="rId16"/>
    <p:sldId id="289" r:id="rId17"/>
    <p:sldId id="290" r:id="rId18"/>
    <p:sldId id="291" r:id="rId19"/>
    <p:sldId id="292" r:id="rId20"/>
    <p:sldId id="293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9" autoAdjust="0"/>
    <p:restoredTop sz="90935" autoAdjust="0"/>
  </p:normalViewPr>
  <p:slideViewPr>
    <p:cSldViewPr>
      <p:cViewPr>
        <p:scale>
          <a:sx n="90" d="100"/>
          <a:sy n="90" d="100"/>
        </p:scale>
        <p:origin x="-128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8753A-AF8F-4F83-BBF1-DA6BFB8937B9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A5298-B9FE-402E-AA28-64105D7DDF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build a control flow graph of the target binary</a:t>
            </a:r>
          </a:p>
          <a:p>
            <a:r>
              <a:rPr lang="en-US" dirty="0" smtClean="0"/>
              <a:t>The control flow graph must be accessible indefinitely and protected from memory corruption or overwrite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A5298-B9FE-402E-AA28-64105D7DDF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5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build a control flow graph of the target binary</a:t>
            </a:r>
          </a:p>
          <a:p>
            <a:r>
              <a:rPr lang="en-US" dirty="0" smtClean="0"/>
              <a:t>The control flow graph must be accessible indefinitely and protected from memory corruption or overwrite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A5298-B9FE-402E-AA28-64105D7DDF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5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build a control flow graph of the target binary</a:t>
            </a:r>
          </a:p>
          <a:p>
            <a:r>
              <a:rPr lang="en-US" dirty="0" smtClean="0"/>
              <a:t>The control flow graph must be accessible indefinitely and protected from memory corruption or overwrite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A5298-B9FE-402E-AA28-64105D7DDFD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52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build a control flow graph of the target binary</a:t>
            </a:r>
          </a:p>
          <a:p>
            <a:r>
              <a:rPr lang="en-US" dirty="0" smtClean="0"/>
              <a:t>The control flow graph must be accessible indefinitely and protected from memory corruption or overwrite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A5298-B9FE-402E-AA28-64105D7DDF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52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build a control flow graph of the target binary</a:t>
            </a:r>
          </a:p>
          <a:p>
            <a:r>
              <a:rPr lang="en-US" dirty="0" smtClean="0"/>
              <a:t>The control flow graph must be accessible indefinitely and protected from memory corruption or overwrite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A5298-B9FE-402E-AA28-64105D7DDFD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52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build a control flow graph of the target binary</a:t>
            </a:r>
          </a:p>
          <a:p>
            <a:r>
              <a:rPr lang="en-US" dirty="0" smtClean="0"/>
              <a:t>The control flow graph must be accessible indefinitely and protected from memory corruption or overwrite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A5298-B9FE-402E-AA28-64105D7DDF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52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build a control flow graph of the target binary</a:t>
            </a:r>
          </a:p>
          <a:p>
            <a:r>
              <a:rPr lang="en-US" dirty="0" smtClean="0"/>
              <a:t>The control flow graph must be accessible indefinitely and protected from memory corruption or overwrite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A5298-B9FE-402E-AA28-64105D7DDFD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52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A5298-B9FE-402E-AA28-64105D7DDFD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13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A5298-B9FE-402E-AA28-64105D7DDFD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1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D84F99-B5D0-409C-BDA1-F27E2BEE956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97EB9B-4752-4039-8520-DE2729593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F99-B5D0-409C-BDA1-F27E2BEE956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EB9B-4752-4039-8520-DE2729593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F99-B5D0-409C-BDA1-F27E2BEE956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EB9B-4752-4039-8520-DE2729593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F99-B5D0-409C-BDA1-F27E2BEE956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EB9B-4752-4039-8520-DE2729593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F99-B5D0-409C-BDA1-F27E2BEE956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EB9B-4752-4039-8520-DE2729593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F99-B5D0-409C-BDA1-F27E2BEE956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EB9B-4752-4039-8520-DE2729593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F99-B5D0-409C-BDA1-F27E2BEE956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EB9B-4752-4039-8520-DE2729593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F99-B5D0-409C-BDA1-F27E2BEE956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EB9B-4752-4039-8520-DE2729593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F99-B5D0-409C-BDA1-F27E2BEE956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EB9B-4752-4039-8520-DE2729593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AD84F99-B5D0-409C-BDA1-F27E2BEE956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EB9B-4752-4039-8520-DE2729593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D84F99-B5D0-409C-BDA1-F27E2BEE956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97EB9B-4752-4039-8520-DE2729593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BAD84F99-B5D0-409C-BDA1-F27E2BEE956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797EB9B-4752-4039-8520-DE2729593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Constant</a:t>
            </a:r>
            <a:br>
              <a:rPr lang="en-US" dirty="0" smtClean="0"/>
            </a:br>
            <a:r>
              <a:rPr lang="en-US" dirty="0" smtClean="0"/>
              <a:t>Gardener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100% Demo</a:t>
            </a:r>
            <a:endParaRPr lang="en-US" dirty="0" smtClean="0"/>
          </a:p>
          <a:p>
            <a:r>
              <a:rPr lang="en-US" sz="2000" dirty="0" smtClean="0"/>
              <a:t>Sam Lightbody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856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1771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Example Cont.</a:t>
            </a:r>
            <a:endParaRPr lang="en-US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53" y="1481138"/>
            <a:ext cx="5953893" cy="4525961"/>
          </a:xfrm>
        </p:spPr>
      </p:pic>
    </p:spTree>
    <p:extLst>
      <p:ext uri="{BB962C8B-B14F-4D97-AF65-F5344CB8AC3E}">
        <p14:creationId xmlns:p14="http://schemas.microsoft.com/office/powerpoint/2010/main" val="9425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1771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Example Cont.</a:t>
            </a:r>
            <a:endParaRPr lang="en-US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53" y="1481138"/>
            <a:ext cx="5953893" cy="4525960"/>
          </a:xfrm>
        </p:spPr>
      </p:pic>
    </p:spTree>
    <p:extLst>
      <p:ext uri="{BB962C8B-B14F-4D97-AF65-F5344CB8AC3E}">
        <p14:creationId xmlns:p14="http://schemas.microsoft.com/office/powerpoint/2010/main" val="10738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1771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Example Cont.</a:t>
            </a:r>
            <a:endParaRPr lang="en-US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53" y="1481138"/>
            <a:ext cx="5953892" cy="4525960"/>
          </a:xfrm>
        </p:spPr>
      </p:pic>
    </p:spTree>
    <p:extLst>
      <p:ext uri="{BB962C8B-B14F-4D97-AF65-F5344CB8AC3E}">
        <p14:creationId xmlns:p14="http://schemas.microsoft.com/office/powerpoint/2010/main" val="706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1771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Example Cont.</a:t>
            </a:r>
            <a:endParaRPr lang="en-US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53" y="1481138"/>
            <a:ext cx="5953892" cy="4525959"/>
          </a:xfrm>
        </p:spPr>
      </p:pic>
    </p:spTree>
    <p:extLst>
      <p:ext uri="{BB962C8B-B14F-4D97-AF65-F5344CB8AC3E}">
        <p14:creationId xmlns:p14="http://schemas.microsoft.com/office/powerpoint/2010/main" val="11101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3163"/>
            <a:ext cx="7315199" cy="504650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95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0" y="2133600"/>
            <a:ext cx="57912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Demo</a:t>
            </a:r>
            <a:endParaRPr lang="en-US" sz="115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50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1" y="2252458"/>
            <a:ext cx="3657600" cy="243230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Challenges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09800"/>
            <a:ext cx="4572000" cy="25176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1480733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High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83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1" y="2289363"/>
            <a:ext cx="3903420" cy="251700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Challenges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871" y="2209800"/>
            <a:ext cx="4931190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94651" y="14807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Medium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89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6" y="1967930"/>
            <a:ext cx="4188554" cy="283843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Challenges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35" y="1981200"/>
            <a:ext cx="3930834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2278" y="1480733"/>
            <a:ext cx="1268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Low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7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9" y="2067754"/>
            <a:ext cx="4337851" cy="273284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Challenges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35" y="2107337"/>
            <a:ext cx="3930834" cy="2948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7013" y="1480733"/>
            <a:ext cx="347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Low level complexity leads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2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7543800" cy="4648199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Server </a:t>
            </a:r>
            <a:r>
              <a:rPr lang="en-US" sz="2800" dirty="0" smtClean="0"/>
              <a:t>focused security </a:t>
            </a:r>
            <a:r>
              <a:rPr lang="en-US" sz="2800" dirty="0" smtClean="0"/>
              <a:t>tool</a:t>
            </a:r>
          </a:p>
          <a:p>
            <a:endParaRPr lang="en-US" sz="2800" dirty="0" smtClean="0"/>
          </a:p>
          <a:p>
            <a:r>
              <a:rPr lang="en-US" sz="2800" dirty="0" smtClean="0"/>
              <a:t>Protects computers from privilege escalation attacks</a:t>
            </a:r>
          </a:p>
          <a:p>
            <a:endParaRPr lang="en-US" sz="2800" dirty="0"/>
          </a:p>
          <a:p>
            <a:r>
              <a:rPr lang="en-US" sz="2800" dirty="0" smtClean="0"/>
              <a:t>Makes use of the </a:t>
            </a:r>
            <a:r>
              <a:rPr lang="en-US" sz="2800" dirty="0" err="1" smtClean="0"/>
              <a:t>DynamoRIO</a:t>
            </a:r>
            <a:r>
              <a:rPr lang="en-US" sz="2800" dirty="0" smtClean="0"/>
              <a:t> API to do this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What is Constant Gardner?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514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 Gardener successfully protects against certain extremely prevalent attacks</a:t>
            </a:r>
          </a:p>
          <a:p>
            <a:endParaRPr lang="en-US" dirty="0"/>
          </a:p>
          <a:p>
            <a:r>
              <a:rPr lang="en-US" dirty="0" smtClean="0"/>
              <a:t>It does this by working on a very low-level to observe behavior</a:t>
            </a:r>
          </a:p>
          <a:p>
            <a:endParaRPr lang="en-US" dirty="0"/>
          </a:p>
          <a:p>
            <a:r>
              <a:rPr lang="en-US" dirty="0" smtClean="0"/>
              <a:t>Moving forward I’d like to focus on improving efficiency and user friendliness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Final Thoughts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73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0" y="2133600"/>
            <a:ext cx="5791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Questions?</a:t>
            </a:r>
            <a:endParaRPr lang="en-US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71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Privilege escalation made up seven out of the top ten most frequent attacks in Q1 2010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ten most active malware families ALL use escalation vulnerabilities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1771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How Does It Work?</a:t>
            </a:r>
            <a:endParaRPr lang="en-US" sz="4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Builds a profile of how the program you want to protect </a:t>
            </a:r>
            <a:r>
              <a:rPr lang="en-US" i="1" dirty="0" smtClean="0"/>
              <a:t>should </a:t>
            </a:r>
            <a:r>
              <a:rPr lang="en-US" dirty="0" smtClean="0"/>
              <a:t>act</a:t>
            </a:r>
          </a:p>
          <a:p>
            <a:endParaRPr lang="en-US" dirty="0"/>
          </a:p>
          <a:p>
            <a:r>
              <a:rPr lang="en-US" dirty="0" smtClean="0"/>
              <a:t>Anytime the program performs certain actions it verifies those actions against the profile</a:t>
            </a:r>
          </a:p>
          <a:p>
            <a:endParaRPr lang="en-US" dirty="0"/>
          </a:p>
          <a:p>
            <a:r>
              <a:rPr lang="en-US" dirty="0" smtClean="0"/>
              <a:t>Based on this the action is either allowed, or the program is halted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19200"/>
            <a:ext cx="8346069" cy="47035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Does It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92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53" y="1481138"/>
            <a:ext cx="5953894" cy="4525962"/>
          </a:xfrm>
        </p:spPr>
      </p:pic>
    </p:spTree>
    <p:extLst>
      <p:ext uri="{BB962C8B-B14F-4D97-AF65-F5344CB8AC3E}">
        <p14:creationId xmlns:p14="http://schemas.microsoft.com/office/powerpoint/2010/main" val="13752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1771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Example Cont.</a:t>
            </a:r>
            <a:endParaRPr lang="en-US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53" y="1481138"/>
            <a:ext cx="5953894" cy="4525962"/>
          </a:xfrm>
        </p:spPr>
      </p:pic>
    </p:spTree>
    <p:extLst>
      <p:ext uri="{BB962C8B-B14F-4D97-AF65-F5344CB8AC3E}">
        <p14:creationId xmlns:p14="http://schemas.microsoft.com/office/powerpoint/2010/main" val="2160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1771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Example Cont.</a:t>
            </a:r>
            <a:endParaRPr lang="en-US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53" y="1481138"/>
            <a:ext cx="5953894" cy="4525961"/>
          </a:xfrm>
        </p:spPr>
      </p:pic>
    </p:spTree>
    <p:extLst>
      <p:ext uri="{BB962C8B-B14F-4D97-AF65-F5344CB8AC3E}">
        <p14:creationId xmlns:p14="http://schemas.microsoft.com/office/powerpoint/2010/main" val="14385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1771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Example Cont.</a:t>
            </a:r>
            <a:endParaRPr lang="en-US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53" y="1481138"/>
            <a:ext cx="5953893" cy="4525961"/>
          </a:xfrm>
        </p:spPr>
      </p:pic>
    </p:spTree>
    <p:extLst>
      <p:ext uri="{BB962C8B-B14F-4D97-AF65-F5344CB8AC3E}">
        <p14:creationId xmlns:p14="http://schemas.microsoft.com/office/powerpoint/2010/main" val="41409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1405</TotalTime>
  <Words>374</Words>
  <Application>Microsoft Office PowerPoint</Application>
  <PresentationFormat>On-screen Show (4:3)</PresentationFormat>
  <Paragraphs>73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Constant Gardener</vt:lpstr>
      <vt:lpstr>What is Constant Gardner?</vt:lpstr>
      <vt:lpstr>Motivation</vt:lpstr>
      <vt:lpstr>How Does It Work?</vt:lpstr>
      <vt:lpstr>How Does It Work?</vt:lpstr>
      <vt:lpstr>Example</vt:lpstr>
      <vt:lpstr>Example Cont.</vt:lpstr>
      <vt:lpstr>Example Cont.</vt:lpstr>
      <vt:lpstr>Example Cont.</vt:lpstr>
      <vt:lpstr>Example Cont.</vt:lpstr>
      <vt:lpstr>Example Cont.</vt:lpstr>
      <vt:lpstr>Example Cont.</vt:lpstr>
      <vt:lpstr>Example Cont.</vt:lpstr>
      <vt:lpstr>SSH</vt:lpstr>
      <vt:lpstr>PowerPoint Presentation</vt:lpstr>
      <vt:lpstr>Challenges</vt:lpstr>
      <vt:lpstr>Challenges</vt:lpstr>
      <vt:lpstr>Challenges</vt:lpstr>
      <vt:lpstr>Challenges</vt:lpstr>
      <vt:lpstr>Final Thoughts</vt:lpstr>
      <vt:lpstr>PowerPoint Presentation</vt:lpstr>
    </vt:vector>
  </TitlesOfParts>
  <Company>The George 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Constant Gardener</dc:title>
  <dc:creator>Samuel Lightbody</dc:creator>
  <cp:lastModifiedBy>Samuel Lightbody</cp:lastModifiedBy>
  <cp:revision>71</cp:revision>
  <dcterms:created xsi:type="dcterms:W3CDTF">2010-11-15T22:47:00Z</dcterms:created>
  <dcterms:modified xsi:type="dcterms:W3CDTF">2011-03-30T23:01:38Z</dcterms:modified>
</cp:coreProperties>
</file>