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Walter Turncoat"/>
      <p:regular r:id="rId22"/>
    </p:embeddedFont>
    <p:embeddedFont>
      <p:font typeface="Bitter"/>
      <p:regular r:id="rId23"/>
      <p:bold r:id="rId24"/>
      <p: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90ABCEB-A6C2-4EBB-9209-8A395EFF1452}">
  <a:tblStyle styleId="{F90ABCEB-A6C2-4EBB-9209-8A395EFF1452}"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WalterTurncoat-regular.fntdata"/><Relationship Id="rId21" Type="http://schemas.openxmlformats.org/officeDocument/2006/relationships/slide" Target="slides/slide16.xml"/><Relationship Id="rId24" Type="http://schemas.openxmlformats.org/officeDocument/2006/relationships/font" Target="fonts/Bitter-bold.fntdata"/><Relationship Id="rId23" Type="http://schemas.openxmlformats.org/officeDocument/2006/relationships/font" Target="fonts/Bitter-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Bitt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41" name="Shape 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TODO: Film new demo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Font too small.  Don’t have to write out tekst.  THink about pics.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Make a fact matrix- make the actual matrix!</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Make a fact matrix- make the actual matrix!</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Make a fact matrix- make the actual matrix!</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Generates questions like "Who did x and y"</a:t>
            </a:r>
          </a:p>
          <a:p>
            <a:pPr lvl="0">
              <a:spcBef>
                <a:spcPts val="0"/>
              </a:spcBef>
              <a:buClr>
                <a:schemeClr val="dk1"/>
              </a:buClr>
              <a:buSzPct val="100000"/>
              <a:buFont typeface="Arial"/>
              <a:buNone/>
            </a:pPr>
            <a:r>
              <a:rPr lang="en"/>
              <a:t>Chooses three actors who did not do both x and y as distractors.</a:t>
            </a:r>
          </a:p>
          <a:p>
            <a:pPr lvl="0">
              <a:spcBef>
                <a:spcPts val="0"/>
              </a:spcBef>
              <a:buClr>
                <a:schemeClr val="dk1"/>
              </a:buClr>
              <a:buSzPct val="100000"/>
              <a:buFont typeface="Arial"/>
              <a:buNone/>
            </a:pPr>
            <a:r>
              <a:rPr lang="en"/>
              <a:t>Probability increases if other actors did only x or only y.</a:t>
            </a:r>
          </a:p>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rPr lang="en"/>
              <a:t>TODO: impact it back to washlit too -- if possible, maybe have some pictures show up in a ring around the chart? Could use clipart if we can’t go to washlit eventually</a:t>
            </a:r>
          </a:p>
          <a:p>
            <a:pPr lvl="0" rtl="0">
              <a:spcBef>
                <a:spcPts val="0"/>
              </a:spcBef>
              <a:buNone/>
            </a:pPr>
            <a:r>
              <a:rPr lang="en"/>
              <a:t>TODO : lengthen student demo, shorten instructor one.</a:t>
            </a:r>
          </a:p>
          <a:p>
            <a:pPr lvl="0" rtl="0">
              <a:spcBef>
                <a:spcPts val="0"/>
              </a:spcBef>
              <a:buNone/>
            </a:pPr>
            <a:r>
              <a:t/>
            </a:r>
            <a:endParaRPr/>
          </a:p>
          <a:p>
            <a:pPr lvl="0">
              <a:spcBef>
                <a:spcPts val="0"/>
              </a:spcBef>
              <a:buNone/>
            </a:pPr>
            <a:r>
              <a:rPr lang="en"/>
              <a:t>15,000,000 is a very high estimate of the number of people we can help--14% of the adult population can’t read, and 52% of Americans with less than a high school education have smartphones. Not all illiterate adults need have less than a high school education, and it’s possible the two statistics do not refer to the exact same age groups, etc., but in general we should be able to help about half of those 29 million adults who currently are illiterate.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 name="Shape 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14% of the U.S. population is 29 million people. 19% of high school graduates can’t read, and these statistics haven’t changed significantly in 10 years.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Focus on frust don’t make it just about time.Relax on this slide.</a:t>
            </a:r>
          </a:p>
          <a:p>
            <a:pPr lvl="0" rtl="0">
              <a:spcBef>
                <a:spcPts val="0"/>
              </a:spcBef>
              <a:buNone/>
            </a:pPr>
            <a:r>
              <a:t/>
            </a:r>
            <a:endParaRPr/>
          </a:p>
          <a:p>
            <a:pPr lvl="0" rtl="0">
              <a:spcBef>
                <a:spcPts val="0"/>
              </a:spcBef>
              <a:buNone/>
            </a:pPr>
            <a:r>
              <a:rPr lang="en"/>
              <a:t>After demo: say these were problems, instructors now spend 5 min and students have 100 hours of exercises to do.</a:t>
            </a:r>
          </a:p>
          <a:p>
            <a:pPr lvl="0" rtl="0">
              <a:spcBef>
                <a:spcPts val="0"/>
              </a:spcBef>
              <a:buNone/>
            </a:pPr>
            <a:r>
              <a:t/>
            </a:r>
            <a:endParaRPr/>
          </a:p>
          <a:p>
            <a:pPr lvl="0" rtl="0">
              <a:spcBef>
                <a:spcPts val="0"/>
              </a:spcBef>
              <a:buNone/>
            </a:pPr>
            <a:r>
              <a:rPr lang="en"/>
              <a:t>Note: the frustrations are supposed to be: time-consuming, craft questions by hand, and I couldn’t think of another one so it’s just general difficulty.</a:t>
            </a:r>
          </a:p>
          <a:p>
            <a:pPr lvl="0">
              <a:spcBef>
                <a:spcPts val="0"/>
              </a:spcBef>
              <a:buNone/>
            </a:pPr>
            <a:r>
              <a:rPr lang="en"/>
              <a:t>The solutions should be more free time (listen, I’m using Microsoft Clipart 2.0 basically; we don’t have quality images to pick from that I can find--this was sort of like relaxing, I guess), “automatically generated questions” (this one was weird but I figured idk it was a little like you just get the questions off the server, so like a server tower….), and general happiness.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Want to show studying and frustration.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Font too small.  Don’t have to write out tekst.  THink about pics.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TODO: Tell this demo through pictures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Font too small.  Don’t have to write out tekst.  THink about pics.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8" name="Shape 8"/>
        <p:cNvGrpSpPr/>
        <p:nvPr/>
      </p:nvGrpSpPr>
      <p:grpSpPr>
        <a:xfrm>
          <a:off x="0" y="0"/>
          <a:ext cx="0" cy="0"/>
          <a:chOff x="0" y="0"/>
          <a:chExt cx="0" cy="0"/>
        </a:xfrm>
      </p:grpSpPr>
      <p:sp>
        <p:nvSpPr>
          <p:cNvPr id="9" name="Shape 9"/>
          <p:cNvSpPr txBox="1"/>
          <p:nvPr>
            <p:ph type="ctrTitle"/>
          </p:nvPr>
        </p:nvSpPr>
        <p:spPr>
          <a:xfrm>
            <a:off x="685800" y="1991812"/>
            <a:ext cx="7772400" cy="1159799"/>
          </a:xfrm>
          <a:prstGeom prst="rect">
            <a:avLst/>
          </a:prstGeom>
        </p:spPr>
        <p:txBody>
          <a:bodyPr anchorCtr="0" anchor="ctr" bIns="91425" lIns="91425" rIns="91425" tIns="91425"/>
          <a:lstStyle>
            <a:lvl1pPr lvl="0" algn="ctr">
              <a:spcBef>
                <a:spcPts val="0"/>
              </a:spcBef>
              <a:buSzPct val="100000"/>
              <a:defRPr sz="60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_2">
    <p:spTree>
      <p:nvGrpSpPr>
        <p:cNvPr id="34" name="Shape 34"/>
        <p:cNvGrpSpPr/>
        <p:nvPr/>
      </p:nvGrpSpPr>
      <p:grpSpPr>
        <a:xfrm>
          <a:off x="0" y="0"/>
          <a:ext cx="0" cy="0"/>
          <a:chOff x="0" y="0"/>
          <a:chExt cx="0" cy="0"/>
        </a:xfrm>
      </p:grpSpPr>
      <p:sp>
        <p:nvSpPr>
          <p:cNvPr id="35" name="Shape 35"/>
          <p:cNvSpPr/>
          <p:nvPr/>
        </p:nvSpPr>
        <p:spPr>
          <a:xfrm>
            <a:off x="80700" y="2651100"/>
            <a:ext cx="8982599"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36" name="Shape 36"/>
          <p:cNvSpPr txBox="1"/>
          <p:nvPr>
            <p:ph type="ctrTitle"/>
          </p:nvPr>
        </p:nvSpPr>
        <p:spPr>
          <a:xfrm>
            <a:off x="485875" y="264475"/>
            <a:ext cx="8183700" cy="1473600"/>
          </a:xfrm>
          <a:prstGeom prst="rect">
            <a:avLst/>
          </a:prstGeom>
        </p:spPr>
        <p:txBody>
          <a:bodyPr anchorCtr="0" anchor="b" bIns="91425" lIns="91425" rIns="91425" tIns="91425"/>
          <a:lstStyle>
            <a:lvl1pPr lvl="0" rtl="0">
              <a:spcBef>
                <a:spcPts val="0"/>
              </a:spcBef>
              <a:buSzPct val="100000"/>
              <a:defRPr sz="4200"/>
            </a:lvl1pPr>
            <a:lvl2pPr lvl="1" rtl="0">
              <a:spcBef>
                <a:spcPts val="0"/>
              </a:spcBef>
              <a:buSzPct val="100000"/>
              <a:defRPr sz="4200"/>
            </a:lvl2pPr>
            <a:lvl3pPr lvl="2" rtl="0">
              <a:spcBef>
                <a:spcPts val="0"/>
              </a:spcBef>
              <a:buSzPct val="100000"/>
              <a:defRPr sz="4200"/>
            </a:lvl3pPr>
            <a:lvl4pPr lvl="3" rtl="0">
              <a:spcBef>
                <a:spcPts val="0"/>
              </a:spcBef>
              <a:buSzPct val="100000"/>
              <a:defRPr sz="4200"/>
            </a:lvl4pPr>
            <a:lvl5pPr lvl="4" rtl="0">
              <a:spcBef>
                <a:spcPts val="0"/>
              </a:spcBef>
              <a:buSzPct val="100000"/>
              <a:defRPr sz="4200"/>
            </a:lvl5pPr>
            <a:lvl6pPr lvl="5" rtl="0">
              <a:spcBef>
                <a:spcPts val="0"/>
              </a:spcBef>
              <a:buSzPct val="100000"/>
              <a:defRPr sz="4200"/>
            </a:lvl6pPr>
            <a:lvl7pPr lvl="6" rtl="0">
              <a:spcBef>
                <a:spcPts val="0"/>
              </a:spcBef>
              <a:buSzPct val="100000"/>
              <a:defRPr sz="4200"/>
            </a:lvl7pPr>
            <a:lvl8pPr lvl="7" rtl="0">
              <a:spcBef>
                <a:spcPts val="0"/>
              </a:spcBef>
              <a:buSzPct val="100000"/>
              <a:defRPr sz="4200"/>
            </a:lvl8pPr>
            <a:lvl9pPr lvl="8" rtl="0">
              <a:spcBef>
                <a:spcPts val="0"/>
              </a:spcBef>
              <a:buSzPct val="100000"/>
              <a:defRPr sz="4200"/>
            </a:lvl9pPr>
          </a:lstStyle>
          <a:p/>
        </p:txBody>
      </p:sp>
      <p:sp>
        <p:nvSpPr>
          <p:cNvPr id="37" name="Shape 37"/>
          <p:cNvSpPr txBox="1"/>
          <p:nvPr>
            <p:ph idx="1" type="subTitle"/>
          </p:nvPr>
        </p:nvSpPr>
        <p:spPr>
          <a:xfrm>
            <a:off x="485875" y="1738075"/>
            <a:ext cx="8183700" cy="861000"/>
          </a:xfrm>
          <a:prstGeom prst="rect">
            <a:avLst/>
          </a:prstGeom>
        </p:spPr>
        <p:txBody>
          <a:bodyPr anchorCtr="0" anchor="t" bIns="91425" lIns="91425" rIns="91425" tIns="91425"/>
          <a:lstStyle>
            <a:lvl1pPr lvl="0" rtl="0">
              <a:lnSpc>
                <a:spcPct val="100000"/>
              </a:lnSpc>
              <a:spcBef>
                <a:spcPts val="0"/>
              </a:spcBef>
              <a:spcAft>
                <a:spcPts val="0"/>
              </a:spcAft>
              <a:buSzPct val="100000"/>
              <a:buNone/>
              <a:defRPr sz="2400"/>
            </a:lvl1pPr>
            <a:lvl2pPr lvl="1" rtl="0">
              <a:lnSpc>
                <a:spcPct val="100000"/>
              </a:lnSpc>
              <a:spcBef>
                <a:spcPts val="0"/>
              </a:spcBef>
              <a:spcAft>
                <a:spcPts val="0"/>
              </a:spcAft>
              <a:buSzPct val="100000"/>
              <a:buNone/>
              <a:defRPr sz="2400"/>
            </a:lvl2pPr>
            <a:lvl3pPr lvl="2" rtl="0">
              <a:lnSpc>
                <a:spcPct val="100000"/>
              </a:lnSpc>
              <a:spcBef>
                <a:spcPts val="0"/>
              </a:spcBef>
              <a:spcAft>
                <a:spcPts val="0"/>
              </a:spcAft>
              <a:buSzPct val="100000"/>
              <a:buNone/>
              <a:defRPr sz="2400"/>
            </a:lvl3pPr>
            <a:lvl4pPr lvl="3" rtl="0">
              <a:lnSpc>
                <a:spcPct val="100000"/>
              </a:lnSpc>
              <a:spcBef>
                <a:spcPts val="0"/>
              </a:spcBef>
              <a:spcAft>
                <a:spcPts val="0"/>
              </a:spcAft>
              <a:buSzPct val="100000"/>
              <a:buNone/>
              <a:defRPr sz="2400"/>
            </a:lvl4pPr>
            <a:lvl5pPr lvl="4" rtl="0">
              <a:lnSpc>
                <a:spcPct val="100000"/>
              </a:lnSpc>
              <a:spcBef>
                <a:spcPts val="0"/>
              </a:spcBef>
              <a:spcAft>
                <a:spcPts val="0"/>
              </a:spcAft>
              <a:buSzPct val="100000"/>
              <a:buNone/>
              <a:defRPr sz="2400"/>
            </a:lvl5pPr>
            <a:lvl6pPr lvl="5" rtl="0">
              <a:lnSpc>
                <a:spcPct val="100000"/>
              </a:lnSpc>
              <a:spcBef>
                <a:spcPts val="0"/>
              </a:spcBef>
              <a:spcAft>
                <a:spcPts val="0"/>
              </a:spcAft>
              <a:buSzPct val="100000"/>
              <a:buNone/>
              <a:defRPr sz="2400"/>
            </a:lvl6pPr>
            <a:lvl7pPr lvl="6" rtl="0">
              <a:lnSpc>
                <a:spcPct val="100000"/>
              </a:lnSpc>
              <a:spcBef>
                <a:spcPts val="0"/>
              </a:spcBef>
              <a:spcAft>
                <a:spcPts val="0"/>
              </a:spcAft>
              <a:buSzPct val="100000"/>
              <a:buNone/>
              <a:defRPr sz="2400"/>
            </a:lvl7pPr>
            <a:lvl8pPr lvl="7" rtl="0">
              <a:lnSpc>
                <a:spcPct val="100000"/>
              </a:lnSpc>
              <a:spcBef>
                <a:spcPts val="0"/>
              </a:spcBef>
              <a:spcAft>
                <a:spcPts val="0"/>
              </a:spcAft>
              <a:buSzPct val="100000"/>
              <a:buNone/>
              <a:defRPr sz="2400"/>
            </a:lvl8pPr>
            <a:lvl9pPr lvl="8" rtl="0">
              <a:lnSpc>
                <a:spcPct val="100000"/>
              </a:lnSpc>
              <a:spcBef>
                <a:spcPts val="0"/>
              </a:spcBef>
              <a:spcAft>
                <a:spcPts val="0"/>
              </a:spcAft>
              <a:buSzPct val="100000"/>
              <a:buNone/>
              <a:defRPr sz="2400"/>
            </a:lvl9pPr>
          </a:lstStyle>
          <a:p/>
        </p:txBody>
      </p:sp>
      <p:sp>
        <p:nvSpPr>
          <p:cNvPr id="38" name="Shape 38"/>
          <p:cNvSpPr txBox="1"/>
          <p:nvPr>
            <p:ph idx="12" type="sldNum"/>
          </p:nvPr>
        </p:nvSpPr>
        <p:spPr>
          <a:xfrm>
            <a:off x="8497999" y="4688758"/>
            <a:ext cx="548699"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0" name="Shape 10"/>
        <p:cNvGrpSpPr/>
        <p:nvPr/>
      </p:nvGrpSpPr>
      <p:grpSpPr>
        <a:xfrm>
          <a:off x="0" y="0"/>
          <a:ext cx="0" cy="0"/>
          <a:chOff x="0" y="0"/>
          <a:chExt cx="0" cy="0"/>
        </a:xfrm>
      </p:grpSpPr>
      <p:sp>
        <p:nvSpPr>
          <p:cNvPr id="11" name="Shape 11"/>
          <p:cNvSpPr txBox="1"/>
          <p:nvPr>
            <p:ph type="ctrTitle"/>
          </p:nvPr>
        </p:nvSpPr>
        <p:spPr>
          <a:xfrm>
            <a:off x="685800" y="1964342"/>
            <a:ext cx="7772400" cy="1159799"/>
          </a:xfrm>
          <a:prstGeom prst="rect">
            <a:avLst/>
          </a:prstGeom>
        </p:spPr>
        <p:txBody>
          <a:bodyPr anchorCtr="0" anchor="b"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12" name="Shape 12"/>
          <p:cNvSpPr txBox="1"/>
          <p:nvPr>
            <p:ph idx="1" type="subTitle"/>
          </p:nvPr>
        </p:nvSpPr>
        <p:spPr>
          <a:xfrm>
            <a:off x="685800" y="3144853"/>
            <a:ext cx="7772400" cy="784799"/>
          </a:xfrm>
          <a:prstGeom prst="rect">
            <a:avLst/>
          </a:prstGeom>
        </p:spPr>
        <p:txBody>
          <a:bodyPr anchorCtr="0" anchor="t" bIns="91425" lIns="91425" rIns="91425" tIns="91425"/>
          <a:lstStyle>
            <a:lvl1pPr lvl="0" rtl="0" algn="ctr">
              <a:spcBef>
                <a:spcPts val="0"/>
              </a:spcBef>
              <a:buNone/>
              <a:defRPr/>
            </a:lvl1pPr>
            <a:lvl2pPr lvl="1" rtl="0" algn="ctr">
              <a:spcBef>
                <a:spcPts val="0"/>
              </a:spcBef>
              <a:buSzPct val="100000"/>
              <a:buNone/>
              <a:defRPr sz="3000"/>
            </a:lvl2pPr>
            <a:lvl3pPr lvl="2" rtl="0" algn="ctr">
              <a:spcBef>
                <a:spcPts val="0"/>
              </a:spcBef>
              <a:buSzPct val="100000"/>
              <a:buNone/>
              <a:defRPr sz="3000"/>
            </a:lvl3pPr>
            <a:lvl4pPr lvl="3" rtl="0" algn="ctr">
              <a:spcBef>
                <a:spcPts val="0"/>
              </a:spcBef>
              <a:buSzPct val="100000"/>
              <a:buNone/>
              <a:defRPr sz="3000"/>
            </a:lvl4pPr>
            <a:lvl5pPr lvl="4" rtl="0" algn="ctr">
              <a:spcBef>
                <a:spcPts val="0"/>
              </a:spcBef>
              <a:buSzPct val="100000"/>
              <a:buNone/>
              <a:defRPr sz="3000"/>
            </a:lvl5pPr>
            <a:lvl6pPr lvl="5" rtl="0" algn="ctr">
              <a:spcBef>
                <a:spcPts val="0"/>
              </a:spcBef>
              <a:buSzPct val="100000"/>
              <a:buNone/>
              <a:defRPr sz="3000"/>
            </a:lvl6pPr>
            <a:lvl7pPr lvl="6" rtl="0" algn="ctr">
              <a:spcBef>
                <a:spcPts val="0"/>
              </a:spcBef>
              <a:buSzPct val="100000"/>
              <a:buNone/>
              <a:defRPr sz="3000"/>
            </a:lvl7pPr>
            <a:lvl8pPr lvl="7" rtl="0" algn="ctr">
              <a:spcBef>
                <a:spcPts val="0"/>
              </a:spcBef>
              <a:buSzPct val="100000"/>
              <a:buNone/>
              <a:defRPr sz="3000"/>
            </a:lvl8pPr>
            <a:lvl9pPr lvl="8" rtl="0" algn="ctr">
              <a:spcBef>
                <a:spcPts val="0"/>
              </a:spcBef>
              <a:buSzPct val="100000"/>
              <a:buNone/>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3" name="Shape 13"/>
        <p:cNvGrpSpPr/>
        <p:nvPr/>
      </p:nvGrpSpPr>
      <p:grpSpPr>
        <a:xfrm>
          <a:off x="0" y="0"/>
          <a:ext cx="0" cy="0"/>
          <a:chOff x="0" y="0"/>
          <a:chExt cx="0" cy="0"/>
        </a:xfrm>
      </p:grpSpPr>
      <p:sp>
        <p:nvSpPr>
          <p:cNvPr id="14" name="Shape 14"/>
          <p:cNvSpPr txBox="1"/>
          <p:nvPr>
            <p:ph idx="1" type="body"/>
          </p:nvPr>
        </p:nvSpPr>
        <p:spPr>
          <a:xfrm>
            <a:off x="1700925" y="1399800"/>
            <a:ext cx="5742300" cy="819899"/>
          </a:xfrm>
          <a:prstGeom prst="rect">
            <a:avLst/>
          </a:prstGeom>
        </p:spPr>
        <p:txBody>
          <a:bodyPr anchorCtr="0" anchor="t" bIns="91425" lIns="91425" rIns="91425" tIns="91425"/>
          <a:lstStyle>
            <a:lvl1pPr lvl="0" rtl="0" algn="ctr">
              <a:spcBef>
                <a:spcPts val="0"/>
              </a:spcBef>
              <a:buSzPct val="100000"/>
              <a:defRPr sz="3000"/>
            </a:lvl1pPr>
            <a:lvl2pPr lvl="1" rtl="0" algn="ctr">
              <a:spcBef>
                <a:spcPts val="0"/>
              </a:spcBef>
              <a:buSzPct val="100000"/>
              <a:defRPr sz="3000"/>
            </a:lvl2pPr>
            <a:lvl3pPr lvl="2" rtl="0" algn="ctr">
              <a:spcBef>
                <a:spcPts val="0"/>
              </a:spcBef>
              <a:buSzPct val="100000"/>
              <a:defRPr sz="3000"/>
            </a:lvl3pPr>
            <a:lvl4pPr lvl="3" rtl="0" algn="ctr">
              <a:spcBef>
                <a:spcPts val="0"/>
              </a:spcBef>
              <a:buSzPct val="100000"/>
              <a:defRPr sz="3000"/>
            </a:lvl4pPr>
            <a:lvl5pPr lvl="4" rtl="0" algn="ctr">
              <a:spcBef>
                <a:spcPts val="0"/>
              </a:spcBef>
              <a:buSzPct val="100000"/>
              <a:defRPr sz="3000"/>
            </a:lvl5pPr>
            <a:lvl6pPr lvl="5" rtl="0" algn="ctr">
              <a:spcBef>
                <a:spcPts val="0"/>
              </a:spcBef>
              <a:buSzPct val="100000"/>
              <a:defRPr sz="3000"/>
            </a:lvl6pPr>
            <a:lvl7pPr lvl="6" rtl="0" algn="ctr">
              <a:spcBef>
                <a:spcPts val="0"/>
              </a:spcBef>
              <a:buSzPct val="100000"/>
              <a:defRPr sz="3000"/>
            </a:lvl7pPr>
            <a:lvl8pPr lvl="7" rtl="0" algn="ctr">
              <a:spcBef>
                <a:spcPts val="0"/>
              </a:spcBef>
              <a:buSzPct val="100000"/>
              <a:defRPr sz="3000"/>
            </a:lvl8pPr>
            <a:lvl9pPr lvl="8" algn="ctr">
              <a:spcBef>
                <a:spcPts val="0"/>
              </a:spcBef>
              <a:buSzPct val="100000"/>
              <a:defRPr sz="3000"/>
            </a:lvl9pPr>
          </a:lstStyle>
          <a:p/>
        </p:txBody>
      </p:sp>
      <p:sp>
        <p:nvSpPr>
          <p:cNvPr id="15" name="Shape 15"/>
          <p:cNvSpPr txBox="1"/>
          <p:nvPr/>
        </p:nvSpPr>
        <p:spPr>
          <a:xfrm>
            <a:off x="3593400" y="857568"/>
            <a:ext cx="1957200" cy="653699"/>
          </a:xfrm>
          <a:prstGeom prst="rect">
            <a:avLst/>
          </a:prstGeom>
          <a:noFill/>
          <a:ln>
            <a:noFill/>
          </a:ln>
        </p:spPr>
        <p:txBody>
          <a:bodyPr anchorCtr="0" anchor="ctr" bIns="91425" lIns="91425" rIns="91425" tIns="91425">
            <a:noAutofit/>
          </a:bodyPr>
          <a:lstStyle/>
          <a:p>
            <a:pPr lvl="0" algn="ctr">
              <a:spcBef>
                <a:spcPts val="0"/>
              </a:spcBef>
              <a:buNone/>
            </a:pPr>
            <a:r>
              <a:rPr lang="en" sz="9600">
                <a:solidFill>
                  <a:srgbClr val="FFFFFF"/>
                </a:solidFill>
                <a:latin typeface="Walter Turncoat"/>
                <a:ea typeface="Walter Turncoat"/>
                <a:cs typeface="Walter Turncoat"/>
                <a:sym typeface="Walter Turncoat"/>
              </a:rPr>
              <a:t>“</a:t>
            </a:r>
          </a:p>
        </p:txBody>
      </p:sp>
      <p:sp>
        <p:nvSpPr>
          <p:cNvPr id="16" name="Shape 16"/>
          <p:cNvSpPr/>
          <p:nvPr/>
        </p:nvSpPr>
        <p:spPr>
          <a:xfrm>
            <a:off x="4128150" y="550650"/>
            <a:ext cx="887711" cy="849160"/>
          </a:xfrm>
          <a:custGeom>
            <a:pathLst>
              <a:path extrusionOk="0" h="62358" w="65189">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17" name="Shape 17"/>
        <p:cNvGrpSpPr/>
        <p:nvPr/>
      </p:nvGrpSpPr>
      <p:grpSpPr>
        <a:xfrm>
          <a:off x="0" y="0"/>
          <a:ext cx="0" cy="0"/>
          <a:chOff x="0" y="0"/>
          <a:chExt cx="0" cy="0"/>
        </a:xfrm>
      </p:grpSpPr>
      <p:sp>
        <p:nvSpPr>
          <p:cNvPr id="18" name="Shape 18"/>
          <p:cNvSpPr txBox="1"/>
          <p:nvPr>
            <p:ph type="title"/>
          </p:nvPr>
        </p:nvSpPr>
        <p:spPr>
          <a:xfrm>
            <a:off x="-6025" y="967975"/>
            <a:ext cx="9156000" cy="85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457200" y="1563400"/>
            <a:ext cx="8229600" cy="25031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20" name="Shape 20"/>
        <p:cNvGrpSpPr/>
        <p:nvPr/>
      </p:nvGrpSpPr>
      <p:grpSpPr>
        <a:xfrm>
          <a:off x="0" y="0"/>
          <a:ext cx="0" cy="0"/>
          <a:chOff x="0" y="0"/>
          <a:chExt cx="0" cy="0"/>
        </a:xfrm>
      </p:grpSpPr>
      <p:sp>
        <p:nvSpPr>
          <p:cNvPr id="21" name="Shape 21"/>
          <p:cNvSpPr txBox="1"/>
          <p:nvPr>
            <p:ph type="title"/>
          </p:nvPr>
        </p:nvSpPr>
        <p:spPr>
          <a:xfrm>
            <a:off x="-6025" y="967975"/>
            <a:ext cx="9156000" cy="85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57200" y="1507925"/>
            <a:ext cx="3994500" cy="3417899"/>
          </a:xfrm>
          <a:prstGeom prst="rect">
            <a:avLst/>
          </a:prstGeom>
        </p:spPr>
        <p:txBody>
          <a:bodyPr anchorCtr="0" anchor="t" bIns="91425" lIns="91425" rIns="91425" tIns="91425"/>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
        <p:nvSpPr>
          <p:cNvPr id="23" name="Shape 23"/>
          <p:cNvSpPr txBox="1"/>
          <p:nvPr>
            <p:ph idx="2" type="body"/>
          </p:nvPr>
        </p:nvSpPr>
        <p:spPr>
          <a:xfrm>
            <a:off x="4692275" y="1507925"/>
            <a:ext cx="3994500" cy="3417899"/>
          </a:xfrm>
          <a:prstGeom prst="rect">
            <a:avLst/>
          </a:prstGeom>
        </p:spPr>
        <p:txBody>
          <a:bodyPr anchorCtr="0" anchor="t" bIns="91425" lIns="91425" rIns="91425" tIns="91425"/>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24" name="Shape 24"/>
        <p:cNvGrpSpPr/>
        <p:nvPr/>
      </p:nvGrpSpPr>
      <p:grpSpPr>
        <a:xfrm>
          <a:off x="0" y="0"/>
          <a:ext cx="0" cy="0"/>
          <a:chOff x="0" y="0"/>
          <a:chExt cx="0" cy="0"/>
        </a:xfrm>
      </p:grpSpPr>
      <p:sp>
        <p:nvSpPr>
          <p:cNvPr id="25" name="Shape 25"/>
          <p:cNvSpPr txBox="1"/>
          <p:nvPr>
            <p:ph type="title"/>
          </p:nvPr>
        </p:nvSpPr>
        <p:spPr>
          <a:xfrm>
            <a:off x="-6025" y="967975"/>
            <a:ext cx="9156000" cy="857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 name="Shape 26"/>
          <p:cNvSpPr txBox="1"/>
          <p:nvPr>
            <p:ph idx="1" type="body"/>
          </p:nvPr>
        </p:nvSpPr>
        <p:spPr>
          <a:xfrm>
            <a:off x="457200" y="1507925"/>
            <a:ext cx="2631900" cy="3417899"/>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27" name="Shape 27"/>
          <p:cNvSpPr txBox="1"/>
          <p:nvPr>
            <p:ph idx="2" type="body"/>
          </p:nvPr>
        </p:nvSpPr>
        <p:spPr>
          <a:xfrm>
            <a:off x="3223963" y="1507925"/>
            <a:ext cx="2631900" cy="3417899"/>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28" name="Shape 28"/>
          <p:cNvSpPr txBox="1"/>
          <p:nvPr>
            <p:ph idx="3" type="body"/>
          </p:nvPr>
        </p:nvSpPr>
        <p:spPr>
          <a:xfrm>
            <a:off x="5990727" y="1507925"/>
            <a:ext cx="2631900" cy="3417899"/>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6025" y="967975"/>
            <a:ext cx="9156000" cy="85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1" name="Shape 31"/>
        <p:cNvGrpSpPr/>
        <p:nvPr/>
      </p:nvGrpSpPr>
      <p:grpSpPr>
        <a:xfrm>
          <a:off x="0" y="0"/>
          <a:ext cx="0" cy="0"/>
          <a:chOff x="0" y="0"/>
          <a:chExt cx="0" cy="0"/>
        </a:xfrm>
      </p:grpSpPr>
      <p:sp>
        <p:nvSpPr>
          <p:cNvPr id="32" name="Shape 32"/>
          <p:cNvSpPr txBox="1"/>
          <p:nvPr>
            <p:ph idx="1" type="body"/>
          </p:nvPr>
        </p:nvSpPr>
        <p:spPr>
          <a:xfrm>
            <a:off x="457200" y="4406309"/>
            <a:ext cx="8229600" cy="519599"/>
          </a:xfrm>
          <a:prstGeom prst="rect">
            <a:avLst/>
          </a:prstGeom>
        </p:spPr>
        <p:txBody>
          <a:bodyPr anchorCtr="0" anchor="t" bIns="91425" lIns="91425" rIns="91425" tIns="91425"/>
          <a:lstStyle>
            <a:lvl1pPr lvl="0" algn="ctr">
              <a:spcBef>
                <a:spcPts val="360"/>
              </a:spcBef>
              <a:buSzPct val="100000"/>
              <a:buNone/>
              <a:defRPr sz="1800"/>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3" name="Shape 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6025" y="967975"/>
            <a:ext cx="9156000" cy="857400"/>
          </a:xfrm>
          <a:prstGeom prst="rect">
            <a:avLst/>
          </a:prstGeom>
          <a:noFill/>
          <a:ln>
            <a:noFill/>
          </a:ln>
        </p:spPr>
        <p:txBody>
          <a:bodyPr anchorCtr="0" anchor="t" bIns="91425" lIns="91425" rIns="91425" tIns="91425"/>
          <a:lstStyle>
            <a:lvl1pPr lvl="0" algn="ctr">
              <a:spcBef>
                <a:spcPts val="0"/>
              </a:spcBef>
              <a:buClr>
                <a:srgbClr val="FFFFFF"/>
              </a:buClr>
              <a:buSzPct val="100000"/>
              <a:buNone/>
              <a:defRPr sz="2600">
                <a:solidFill>
                  <a:srgbClr val="FFFFFF"/>
                </a:solidFill>
              </a:defRPr>
            </a:lvl1pPr>
            <a:lvl2pPr lvl="1"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9pPr>
          </a:lstStyle>
          <a:p/>
        </p:txBody>
      </p:sp>
      <p:sp>
        <p:nvSpPr>
          <p:cNvPr id="7" name="Shape 7"/>
          <p:cNvSpPr txBox="1"/>
          <p:nvPr>
            <p:ph idx="1" type="body"/>
          </p:nvPr>
        </p:nvSpPr>
        <p:spPr>
          <a:xfrm>
            <a:off x="457200" y="1563400"/>
            <a:ext cx="8229600" cy="2503199"/>
          </a:xfrm>
          <a:prstGeom prst="rect">
            <a:avLst/>
          </a:prstGeom>
          <a:noFill/>
          <a:ln>
            <a:noFill/>
          </a:ln>
        </p:spPr>
        <p:txBody>
          <a:bodyPr anchorCtr="0" anchor="t" bIns="91425" lIns="91425" rIns="91425" tIns="91425"/>
          <a:lstStyle>
            <a:lvl1pPr lvl="0">
              <a:spcBef>
                <a:spcPts val="600"/>
              </a:spcBef>
              <a:buClr>
                <a:srgbClr val="FFFFFF"/>
              </a:buClr>
              <a:buSzPct val="100000"/>
              <a:buChar char="✘"/>
              <a:defRPr sz="2000">
                <a:solidFill>
                  <a:srgbClr val="FFFFFF"/>
                </a:solidFill>
              </a:defRPr>
            </a:lvl1pPr>
            <a:lvl2pPr lvl="1">
              <a:spcBef>
                <a:spcPts val="480"/>
              </a:spcBef>
              <a:buClr>
                <a:srgbClr val="FFFFFF"/>
              </a:buClr>
              <a:buSzPct val="100000"/>
              <a:defRPr sz="2000">
                <a:solidFill>
                  <a:srgbClr val="FFFFFF"/>
                </a:solidFill>
              </a:defRPr>
            </a:lvl2pPr>
            <a:lvl3pPr lvl="2">
              <a:spcBef>
                <a:spcPts val="480"/>
              </a:spcBef>
              <a:buClr>
                <a:srgbClr val="FFFFFF"/>
              </a:buClr>
              <a:buSzPct val="100000"/>
              <a:defRPr sz="2000">
                <a:solidFill>
                  <a:srgbClr val="FFFFFF"/>
                </a:solidFill>
              </a:defRPr>
            </a:lvl3pPr>
            <a:lvl4pPr lvl="3">
              <a:spcBef>
                <a:spcPts val="360"/>
              </a:spcBef>
              <a:buClr>
                <a:srgbClr val="FFFFFF"/>
              </a:buClr>
              <a:buSzPct val="100000"/>
              <a:defRPr sz="2000">
                <a:solidFill>
                  <a:srgbClr val="FFFFFF"/>
                </a:solidFill>
              </a:defRPr>
            </a:lvl4pPr>
            <a:lvl5pPr lvl="4">
              <a:spcBef>
                <a:spcPts val="360"/>
              </a:spcBef>
              <a:buClr>
                <a:srgbClr val="FFFFFF"/>
              </a:buClr>
              <a:buSzPct val="100000"/>
              <a:defRPr sz="2000">
                <a:solidFill>
                  <a:srgbClr val="FFFFFF"/>
                </a:solidFill>
              </a:defRPr>
            </a:lvl5pPr>
            <a:lvl6pPr lvl="5">
              <a:spcBef>
                <a:spcPts val="360"/>
              </a:spcBef>
              <a:buClr>
                <a:srgbClr val="FFFFFF"/>
              </a:buClr>
              <a:buSzPct val="100000"/>
              <a:defRPr sz="2000">
                <a:solidFill>
                  <a:srgbClr val="FFFFFF"/>
                </a:solidFill>
              </a:defRPr>
            </a:lvl6pPr>
            <a:lvl7pPr lvl="6">
              <a:spcBef>
                <a:spcPts val="360"/>
              </a:spcBef>
              <a:buClr>
                <a:srgbClr val="FFFFFF"/>
              </a:buClr>
              <a:buSzPct val="100000"/>
              <a:defRPr sz="2000">
                <a:solidFill>
                  <a:srgbClr val="FFFFFF"/>
                </a:solidFill>
              </a:defRPr>
            </a:lvl7pPr>
            <a:lvl8pPr lvl="7">
              <a:spcBef>
                <a:spcPts val="360"/>
              </a:spcBef>
              <a:buClr>
                <a:srgbClr val="FFFFFF"/>
              </a:buClr>
              <a:buSzPct val="100000"/>
              <a:defRPr sz="2000">
                <a:solidFill>
                  <a:srgbClr val="FFFFFF"/>
                </a:solidFill>
              </a:defRPr>
            </a:lvl8pPr>
            <a:lvl9pPr lvl="8">
              <a:spcBef>
                <a:spcPts val="360"/>
              </a:spcBef>
              <a:buClr>
                <a:srgbClr val="FFFFFF"/>
              </a:buClr>
              <a:buSzPct val="100000"/>
              <a:defRPr sz="2000">
                <a:solidFill>
                  <a:srgbClr val="FFFFFF"/>
                </a:solidFil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youtube.com/v/jo4_Lybo0w0" TargetMode="Externa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2.png"/><Relationship Id="rId4" Type="http://schemas.openxmlformats.org/officeDocument/2006/relationships/image" Target="../media/image00.png"/><Relationship Id="rId5" Type="http://schemas.openxmlformats.org/officeDocument/2006/relationships/image" Target="../media/image03.png"/><Relationship Id="rId6"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5.png"/><Relationship Id="rId4" Type="http://schemas.openxmlformats.org/officeDocument/2006/relationships/image" Target="../media/image06.png"/><Relationship Id="rId9" Type="http://schemas.openxmlformats.org/officeDocument/2006/relationships/image" Target="../media/image14.png"/><Relationship Id="rId5" Type="http://schemas.openxmlformats.org/officeDocument/2006/relationships/image" Target="../media/image01.png"/><Relationship Id="rId6" Type="http://schemas.openxmlformats.org/officeDocument/2006/relationships/image" Target="../media/image08.png"/><Relationship Id="rId7" Type="http://schemas.openxmlformats.org/officeDocument/2006/relationships/image" Target="../media/image07.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09.png"/><Relationship Id="rId9"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06.png"/><Relationship Id="rId7" Type="http://schemas.openxmlformats.org/officeDocument/2006/relationships/image" Target="../media/image13.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youtube.com/v/_49x3nprSOU" TargetMode="Externa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x="0" y="0"/>
          <a:ext cx="0" cy="0"/>
          <a:chOff x="0" y="0"/>
          <a:chExt cx="0" cy="0"/>
        </a:xfrm>
      </p:grpSpPr>
      <p:sp>
        <p:nvSpPr>
          <p:cNvPr id="43" name="Shape 43"/>
          <p:cNvSpPr txBox="1"/>
          <p:nvPr>
            <p:ph type="ctrTitle"/>
          </p:nvPr>
        </p:nvSpPr>
        <p:spPr>
          <a:xfrm>
            <a:off x="3750725" y="2307725"/>
            <a:ext cx="4746300" cy="1159799"/>
          </a:xfrm>
          <a:prstGeom prst="rect">
            <a:avLst/>
          </a:prstGeom>
        </p:spPr>
        <p:txBody>
          <a:bodyPr anchorCtr="0" anchor="b" bIns="91425" lIns="91425" rIns="91425" tIns="91425">
            <a:noAutofit/>
          </a:bodyPr>
          <a:lstStyle/>
          <a:p>
            <a:pPr lvl="0">
              <a:spcBef>
                <a:spcPts val="0"/>
              </a:spcBef>
              <a:buNone/>
            </a:pPr>
            <a:r>
              <a:rPr lang="en">
                <a:latin typeface="Bitter"/>
                <a:ea typeface="Bitter"/>
                <a:cs typeface="Bitter"/>
                <a:sym typeface="Bitter"/>
              </a:rPr>
              <a:t>CAPITAL Passages and reMind</a:t>
            </a:r>
          </a:p>
        </p:txBody>
      </p:sp>
      <p:sp>
        <p:nvSpPr>
          <p:cNvPr id="44" name="Shape 44"/>
          <p:cNvSpPr txBox="1"/>
          <p:nvPr>
            <p:ph idx="1" type="subTitle"/>
          </p:nvPr>
        </p:nvSpPr>
        <p:spPr>
          <a:xfrm>
            <a:off x="3750750" y="3488225"/>
            <a:ext cx="4746300" cy="784799"/>
          </a:xfrm>
          <a:prstGeom prst="rect">
            <a:avLst/>
          </a:prstGeom>
        </p:spPr>
        <p:txBody>
          <a:bodyPr anchorCtr="0" anchor="t" bIns="91425" lIns="91425" rIns="91425" tIns="91425">
            <a:noAutofit/>
          </a:bodyPr>
          <a:lstStyle/>
          <a:p>
            <a:pPr lvl="0">
              <a:spcBef>
                <a:spcPts val="0"/>
              </a:spcBef>
              <a:buNone/>
            </a:pPr>
            <a:r>
              <a:rPr lang="en"/>
              <a:t>Katie Stasaski and Elsbeth Turcan</a:t>
            </a:r>
          </a:p>
        </p:txBody>
      </p:sp>
      <p:pic>
        <p:nvPicPr>
          <p:cNvPr id="45" name="Shape 45"/>
          <p:cNvPicPr preferRelativeResize="0"/>
          <p:nvPr/>
        </p:nvPicPr>
        <p:blipFill>
          <a:blip r:embed="rId3">
            <a:alphaModFix/>
          </a:blip>
          <a:stretch>
            <a:fillRect/>
          </a:stretch>
        </p:blipFill>
        <p:spPr>
          <a:xfrm>
            <a:off x="1378975" y="1716650"/>
            <a:ext cx="1710200" cy="17102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6000" y="243200"/>
            <a:ext cx="9156000" cy="857400"/>
          </a:xfrm>
          <a:prstGeom prst="rect">
            <a:avLst/>
          </a:prstGeom>
        </p:spPr>
        <p:txBody>
          <a:bodyPr anchorCtr="0" anchor="t" bIns="91425" lIns="91425" rIns="91425" tIns="91425">
            <a:noAutofit/>
          </a:bodyPr>
          <a:lstStyle/>
          <a:p>
            <a:pPr lvl="0" rtl="0">
              <a:spcBef>
                <a:spcPts val="0"/>
              </a:spcBef>
              <a:buNone/>
            </a:pPr>
            <a:r>
              <a:rPr lang="en">
                <a:latin typeface="Bitter"/>
                <a:ea typeface="Bitter"/>
                <a:cs typeface="Bitter"/>
                <a:sym typeface="Bitter"/>
              </a:rPr>
              <a:t>Overall System</a:t>
            </a:r>
          </a:p>
        </p:txBody>
      </p:sp>
      <p:sp>
        <p:nvSpPr>
          <p:cNvPr id="156" name="Shape 156"/>
          <p:cNvSpPr/>
          <p:nvPr/>
        </p:nvSpPr>
        <p:spPr>
          <a:xfrm>
            <a:off x="4670150" y="1019975"/>
            <a:ext cx="1643700" cy="19512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“TEKST” </a:t>
            </a:r>
          </a:p>
          <a:p>
            <a:pPr lvl="0" rtl="0" algn="ctr">
              <a:spcBef>
                <a:spcPts val="0"/>
              </a:spcBef>
              <a:buNone/>
            </a:pPr>
            <a:r>
              <a:rPr lang="en" sz="2000"/>
              <a:t>Algorithm</a:t>
            </a:r>
          </a:p>
          <a:p>
            <a:pPr lvl="0" rtl="0" algn="ctr">
              <a:spcBef>
                <a:spcPts val="0"/>
              </a:spcBef>
              <a:buNone/>
            </a:pPr>
            <a:r>
              <a:rPr lang="en" sz="2000"/>
              <a:t>Generates Questions</a:t>
            </a:r>
          </a:p>
          <a:p>
            <a:pPr lvl="0" rtl="0" algn="ctr">
              <a:spcBef>
                <a:spcPts val="0"/>
              </a:spcBef>
              <a:buClr>
                <a:schemeClr val="dk1"/>
              </a:buClr>
              <a:buFont typeface="Arial"/>
              <a:buNone/>
            </a:pPr>
            <a:r>
              <a:t/>
            </a:r>
            <a:endParaRPr sz="2000"/>
          </a:p>
        </p:txBody>
      </p:sp>
      <p:sp>
        <p:nvSpPr>
          <p:cNvPr id="157" name="Shape 157"/>
          <p:cNvSpPr/>
          <p:nvPr/>
        </p:nvSpPr>
        <p:spPr>
          <a:xfrm>
            <a:off x="7049550" y="2837325"/>
            <a:ext cx="1776000" cy="16008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reMind Student Mobile App</a:t>
            </a:r>
          </a:p>
        </p:txBody>
      </p:sp>
      <p:sp>
        <p:nvSpPr>
          <p:cNvPr id="158" name="Shape 158"/>
          <p:cNvSpPr/>
          <p:nvPr/>
        </p:nvSpPr>
        <p:spPr>
          <a:xfrm rot="2030493">
            <a:off x="6334655" y="1733581"/>
            <a:ext cx="1730837" cy="961687"/>
          </a:xfrm>
          <a:prstGeom prst="rightArrow">
            <a:avLst>
              <a:gd fmla="val 50000" name="adj1"/>
              <a:gd fmla="val 50000" name="adj2"/>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Questions Sent To</a:t>
            </a:r>
          </a:p>
        </p:txBody>
      </p:sp>
      <p:sp>
        <p:nvSpPr>
          <p:cNvPr id="159" name="Shape 159"/>
          <p:cNvSpPr/>
          <p:nvPr/>
        </p:nvSpPr>
        <p:spPr>
          <a:xfrm>
            <a:off x="202500" y="1772450"/>
            <a:ext cx="3007799" cy="25035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60" name="Shape 160"/>
          <p:cNvSpPr/>
          <p:nvPr/>
        </p:nvSpPr>
        <p:spPr>
          <a:xfrm rot="-1249876">
            <a:off x="2238365" y="1711852"/>
            <a:ext cx="2507190" cy="702641"/>
          </a:xfrm>
          <a:prstGeom prst="rightArrow">
            <a:avLst>
              <a:gd fmla="val 50000" name="adj1"/>
              <a:gd fmla="val 50000" name="adj2"/>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Passage Sent </a:t>
            </a:r>
          </a:p>
        </p:txBody>
      </p:sp>
      <p:sp>
        <p:nvSpPr>
          <p:cNvPr id="161" name="Shape 161"/>
          <p:cNvSpPr/>
          <p:nvPr/>
        </p:nvSpPr>
        <p:spPr>
          <a:xfrm>
            <a:off x="3392375" y="3418550"/>
            <a:ext cx="3488700" cy="857400"/>
          </a:xfrm>
          <a:prstGeom prst="leftArrow">
            <a:avLst>
              <a:gd fmla="val 50000" name="adj1"/>
              <a:gd fmla="val 50000" name="adj2"/>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Student Responses</a:t>
            </a:r>
          </a:p>
        </p:txBody>
      </p:sp>
      <p:sp>
        <p:nvSpPr>
          <p:cNvPr id="162" name="Shape 162"/>
          <p:cNvSpPr/>
          <p:nvPr/>
        </p:nvSpPr>
        <p:spPr>
          <a:xfrm>
            <a:off x="832000" y="2535200"/>
            <a:ext cx="1776000" cy="978000"/>
          </a:xfrm>
          <a:prstGeom prst="roundRect">
            <a:avLst>
              <a:gd fmla="val 16667" name="adj"/>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CAPITAL Passages Module</a:t>
            </a:r>
          </a:p>
        </p:txBody>
      </p:sp>
      <p:sp>
        <p:nvSpPr>
          <p:cNvPr id="163" name="Shape 163"/>
          <p:cNvSpPr txBox="1"/>
          <p:nvPr/>
        </p:nvSpPr>
        <p:spPr>
          <a:xfrm>
            <a:off x="486750" y="3516425"/>
            <a:ext cx="2439300" cy="552300"/>
          </a:xfrm>
          <a:prstGeom prst="rect">
            <a:avLst/>
          </a:prstGeom>
          <a:noFill/>
          <a:ln>
            <a:noFill/>
          </a:ln>
        </p:spPr>
        <p:txBody>
          <a:bodyPr anchorCtr="0" anchor="t" bIns="91425" lIns="91425" rIns="91425" tIns="91425">
            <a:noAutofit/>
          </a:bodyPr>
          <a:lstStyle/>
          <a:p>
            <a:pPr lvl="0" rtl="0" algn="ctr">
              <a:spcBef>
                <a:spcPts val="0"/>
              </a:spcBef>
              <a:buNone/>
            </a:pPr>
            <a:r>
              <a:rPr lang="en" sz="2000"/>
              <a:t>reMind Instructor Website</a:t>
            </a:r>
          </a:p>
        </p:txBody>
      </p:sp>
      <p:sp>
        <p:nvSpPr>
          <p:cNvPr id="164" name="Shape 164"/>
          <p:cNvSpPr/>
          <p:nvPr/>
        </p:nvSpPr>
        <p:spPr>
          <a:xfrm>
            <a:off x="4670150" y="1019975"/>
            <a:ext cx="1643700" cy="1951200"/>
          </a:xfrm>
          <a:prstGeom prst="roundRect">
            <a:avLst>
              <a:gd fmla="val 16667" name="adj"/>
            </a:avLst>
          </a:prstGeom>
          <a:solidFill>
            <a:srgbClr val="EA99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“TEKST” </a:t>
            </a:r>
          </a:p>
          <a:p>
            <a:pPr lvl="0" rtl="0" algn="ctr">
              <a:spcBef>
                <a:spcPts val="0"/>
              </a:spcBef>
              <a:buNone/>
            </a:pPr>
            <a:r>
              <a:rPr lang="en" sz="2000"/>
              <a:t>Algorithm</a:t>
            </a:r>
          </a:p>
          <a:p>
            <a:pPr lvl="0" rtl="0" algn="ctr">
              <a:spcBef>
                <a:spcPts val="0"/>
              </a:spcBef>
              <a:buNone/>
            </a:pPr>
            <a:r>
              <a:rPr lang="en" sz="2000"/>
              <a:t>Generates Questions</a:t>
            </a:r>
          </a:p>
          <a:p>
            <a:pPr lvl="0" rtl="0" algn="ctr">
              <a:spcBef>
                <a:spcPts val="0"/>
              </a:spcBef>
              <a:buNone/>
            </a:pPr>
            <a:r>
              <a:t/>
            </a:r>
            <a:endParaRPr sz="2000"/>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6000" y="231550"/>
            <a:ext cx="9156000" cy="857400"/>
          </a:xfrm>
          <a:prstGeom prst="rect">
            <a:avLst/>
          </a:prstGeom>
        </p:spPr>
        <p:txBody>
          <a:bodyPr anchorCtr="0" anchor="t" bIns="91425" lIns="91425" rIns="91425" tIns="91425">
            <a:noAutofit/>
          </a:bodyPr>
          <a:lstStyle/>
          <a:p>
            <a:pPr lvl="0">
              <a:spcBef>
                <a:spcPts val="0"/>
              </a:spcBef>
              <a:buNone/>
            </a:pPr>
            <a:r>
              <a:rPr lang="en">
                <a:latin typeface="Bitter"/>
                <a:ea typeface="Bitter"/>
                <a:cs typeface="Bitter"/>
                <a:sym typeface="Bitter"/>
              </a:rPr>
              <a:t>Question Generation Using “TEKST” Algorithm</a:t>
            </a:r>
          </a:p>
        </p:txBody>
      </p:sp>
      <p:sp>
        <p:nvSpPr>
          <p:cNvPr id="170" name="Shape 170"/>
          <p:cNvSpPr/>
          <p:nvPr/>
        </p:nvSpPr>
        <p:spPr>
          <a:xfrm>
            <a:off x="274075" y="1648600"/>
            <a:ext cx="996000" cy="9285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Passage</a:t>
            </a:r>
          </a:p>
        </p:txBody>
      </p:sp>
      <p:sp>
        <p:nvSpPr>
          <p:cNvPr id="171" name="Shape 171"/>
          <p:cNvSpPr/>
          <p:nvPr/>
        </p:nvSpPr>
        <p:spPr>
          <a:xfrm>
            <a:off x="1578587" y="1622875"/>
            <a:ext cx="1140600" cy="9285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Fact Extraction</a:t>
            </a:r>
          </a:p>
        </p:txBody>
      </p:sp>
      <p:sp>
        <p:nvSpPr>
          <p:cNvPr id="172" name="Shape 172"/>
          <p:cNvSpPr/>
          <p:nvPr/>
        </p:nvSpPr>
        <p:spPr>
          <a:xfrm>
            <a:off x="3381900" y="1648587"/>
            <a:ext cx="1140600" cy="9285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Fact Matrix</a:t>
            </a:r>
          </a:p>
        </p:txBody>
      </p:sp>
      <p:sp>
        <p:nvSpPr>
          <p:cNvPr id="173" name="Shape 173"/>
          <p:cNvSpPr/>
          <p:nvPr/>
        </p:nvSpPr>
        <p:spPr>
          <a:xfrm>
            <a:off x="315050" y="3136750"/>
            <a:ext cx="1064100" cy="1841100"/>
          </a:xfrm>
          <a:prstGeom prst="rect">
            <a:avLst/>
          </a:prstGeom>
          <a:solidFill>
            <a:srgbClr val="EA99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a:t>...John saw Sam at the garden on Saturday night...</a:t>
            </a:r>
          </a:p>
        </p:txBody>
      </p:sp>
      <p:sp>
        <p:nvSpPr>
          <p:cNvPr id="174" name="Shape 174"/>
          <p:cNvSpPr/>
          <p:nvPr/>
        </p:nvSpPr>
        <p:spPr>
          <a:xfrm>
            <a:off x="1509325" y="3136725"/>
            <a:ext cx="1209900" cy="1841100"/>
          </a:xfrm>
          <a:prstGeom prst="rect">
            <a:avLst/>
          </a:prstGeom>
          <a:solidFill>
            <a:srgbClr val="EA99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buNone/>
            </a:pPr>
            <a:r>
              <a:rPr b="1" lang="en" sz="1200"/>
              <a:t>Subject</a:t>
            </a:r>
            <a:r>
              <a:rPr lang="en" sz="1200"/>
              <a:t>: John</a:t>
            </a:r>
          </a:p>
          <a:p>
            <a:pPr lvl="0" rtl="0">
              <a:lnSpc>
                <a:spcPct val="115000"/>
              </a:lnSpc>
              <a:spcBef>
                <a:spcPts val="0"/>
              </a:spcBef>
              <a:buNone/>
            </a:pPr>
            <a:r>
              <a:rPr b="1" lang="en" sz="1200"/>
              <a:t>Verb</a:t>
            </a:r>
            <a:r>
              <a:rPr lang="en" sz="1200"/>
              <a:t>: saw</a:t>
            </a:r>
          </a:p>
          <a:p>
            <a:pPr lvl="0" rtl="0">
              <a:lnSpc>
                <a:spcPct val="115000"/>
              </a:lnSpc>
              <a:spcBef>
                <a:spcPts val="0"/>
              </a:spcBef>
              <a:buNone/>
            </a:pPr>
            <a:r>
              <a:rPr b="1" lang="en" sz="1200"/>
              <a:t>Object</a:t>
            </a:r>
            <a:r>
              <a:rPr lang="en" sz="1200"/>
              <a:t>: Sam</a:t>
            </a:r>
          </a:p>
          <a:p>
            <a:pPr lvl="0" rtl="0">
              <a:lnSpc>
                <a:spcPct val="100000"/>
              </a:lnSpc>
              <a:spcBef>
                <a:spcPts val="0"/>
              </a:spcBef>
              <a:buNone/>
            </a:pPr>
            <a:r>
              <a:rPr b="1" lang="en" sz="1200"/>
              <a:t>Attribute</a:t>
            </a:r>
            <a:r>
              <a:rPr lang="en" sz="1200"/>
              <a:t>: at </a:t>
            </a:r>
          </a:p>
          <a:p>
            <a:pPr lvl="0" rtl="0">
              <a:lnSpc>
                <a:spcPct val="115000"/>
              </a:lnSpc>
              <a:spcBef>
                <a:spcPts val="0"/>
              </a:spcBef>
              <a:buNone/>
            </a:pPr>
            <a:r>
              <a:rPr lang="en" sz="1200"/>
              <a:t>the garden</a:t>
            </a:r>
          </a:p>
          <a:p>
            <a:pPr lvl="0" rtl="0">
              <a:spcBef>
                <a:spcPts val="0"/>
              </a:spcBef>
              <a:buNone/>
            </a:pPr>
            <a:r>
              <a:rPr b="1" lang="en" sz="1200"/>
              <a:t>Attribute</a:t>
            </a:r>
            <a:r>
              <a:rPr lang="en" sz="1200"/>
              <a:t>: on Saturday night</a:t>
            </a:r>
          </a:p>
        </p:txBody>
      </p:sp>
      <p:sp>
        <p:nvSpPr>
          <p:cNvPr id="175" name="Shape 175"/>
          <p:cNvSpPr/>
          <p:nvPr/>
        </p:nvSpPr>
        <p:spPr>
          <a:xfrm>
            <a:off x="1270075" y="1965987"/>
            <a:ext cx="312900" cy="2937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latin typeface="Impact"/>
              <a:ea typeface="Impact"/>
              <a:cs typeface="Impact"/>
              <a:sym typeface="Impact"/>
            </a:endParaRPr>
          </a:p>
        </p:txBody>
      </p:sp>
      <p:sp>
        <p:nvSpPr>
          <p:cNvPr id="176" name="Shape 176"/>
          <p:cNvSpPr/>
          <p:nvPr/>
        </p:nvSpPr>
        <p:spPr>
          <a:xfrm>
            <a:off x="2719200" y="1965975"/>
            <a:ext cx="662700" cy="2937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latin typeface="Impact"/>
              <a:ea typeface="Impact"/>
              <a:cs typeface="Impact"/>
              <a:sym typeface="Impact"/>
            </a:endParaRPr>
          </a:p>
        </p:txBody>
      </p:sp>
      <p:graphicFrame>
        <p:nvGraphicFramePr>
          <p:cNvPr id="177" name="Shape 177"/>
          <p:cNvGraphicFramePr/>
          <p:nvPr/>
        </p:nvGraphicFramePr>
        <p:xfrm>
          <a:off x="4640250" y="841600"/>
          <a:ext cx="3000000" cy="3000000"/>
        </p:xfrm>
        <a:graphic>
          <a:graphicData uri="http://schemas.openxmlformats.org/drawingml/2006/table">
            <a:tbl>
              <a:tblPr>
                <a:noFill/>
                <a:tableStyleId>{F90ABCEB-A6C2-4EBB-9209-8A395EFF1452}</a:tableStyleId>
              </a:tblPr>
              <a:tblGrid>
                <a:gridCol w="1068125"/>
                <a:gridCol w="1128075"/>
                <a:gridCol w="1128075"/>
                <a:gridCol w="1128075"/>
              </a:tblGrid>
              <a:tr h="641000">
                <a:tc>
                  <a:txBody>
                    <a:bodyPr>
                      <a:noAutofit/>
                    </a:bodyPr>
                    <a:lstStyle/>
                    <a:p>
                      <a:pPr lvl="0" rtl="0" algn="ctr">
                        <a:spcBef>
                          <a:spcPts val="0"/>
                        </a:spcBef>
                        <a:buNone/>
                      </a:pPr>
                      <a:r>
                        <a:rPr lang="en" sz="1900"/>
                        <a:t>Subject</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gridSpan="3">
                  <a:txBody>
                    <a:bodyPr>
                      <a:noAutofit/>
                    </a:bodyPr>
                    <a:lstStyle/>
                    <a:p>
                      <a:pPr lvl="0" rtl="0" algn="ctr">
                        <a:spcBef>
                          <a:spcPts val="0"/>
                        </a:spcBef>
                        <a:buNone/>
                      </a:pPr>
                      <a:r>
                        <a:rPr lang="en" sz="1900"/>
                        <a:t>Facts</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hMerge="1"/>
                <a:tc hMerge="1"/>
              </a:tr>
              <a:tr h="722700">
                <a:tc>
                  <a:txBody>
                    <a:bodyPr>
                      <a:noAutofit/>
                    </a:bodyPr>
                    <a:lstStyle/>
                    <a:p>
                      <a:pPr lvl="0" rtl="0" algn="ctr">
                        <a:spcBef>
                          <a:spcPts val="0"/>
                        </a:spcBef>
                        <a:buNone/>
                      </a:pPr>
                      <a:r>
                        <a:rPr lang="en" sz="1900">
                          <a:solidFill>
                            <a:srgbClr val="980000"/>
                          </a:solidFill>
                        </a:rPr>
                        <a:t>John</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a:txBody>
                    <a:bodyPr>
                      <a:noAutofit/>
                    </a:bodyPr>
                    <a:lstStyle/>
                    <a:p>
                      <a:pPr lvl="0" algn="ctr">
                        <a:spcBef>
                          <a:spcPts val="0"/>
                        </a:spcBef>
                        <a:buNone/>
                      </a:pPr>
                      <a:r>
                        <a:rPr lang="en" sz="1900">
                          <a:solidFill>
                            <a:srgbClr val="980000"/>
                          </a:solidFill>
                        </a:rPr>
                        <a:t>Saw Sam</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algn="ctr">
                        <a:spcBef>
                          <a:spcPts val="0"/>
                        </a:spcBef>
                        <a:buNone/>
                      </a:pPr>
                      <a:r>
                        <a:rPr lang="en" sz="1900">
                          <a:solidFill>
                            <a:srgbClr val="980000"/>
                          </a:solidFill>
                        </a:rPr>
                        <a:t>Went Running</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algn="ctr">
                        <a:spcBef>
                          <a:spcPts val="0"/>
                        </a:spcBef>
                        <a:buNone/>
                      </a:pPr>
                      <a:r>
                        <a:rPr lang="en" sz="1900">
                          <a:solidFill>
                            <a:srgbClr val="980000"/>
                          </a:solidFill>
                        </a:rPr>
                        <a:t>Traveled to China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r h="722700">
                <a:tc>
                  <a:txBody>
                    <a:bodyPr>
                      <a:noAutofit/>
                    </a:bodyPr>
                    <a:lstStyle/>
                    <a:p>
                      <a:pPr lvl="0" algn="ctr">
                        <a:spcBef>
                          <a:spcPts val="0"/>
                        </a:spcBef>
                        <a:buNone/>
                      </a:pPr>
                      <a:r>
                        <a:rPr lang="en" sz="1900">
                          <a:solidFill>
                            <a:srgbClr val="0000FF"/>
                          </a:solidFill>
                        </a:rPr>
                        <a:t>Mary</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a:txBody>
                    <a:bodyPr>
                      <a:noAutofit/>
                    </a:bodyPr>
                    <a:lstStyle/>
                    <a:p>
                      <a:pPr lvl="0" algn="ctr">
                        <a:spcBef>
                          <a:spcPts val="0"/>
                        </a:spcBef>
                        <a:buNone/>
                      </a:pPr>
                      <a:r>
                        <a:rPr lang="en" sz="1900">
                          <a:solidFill>
                            <a:srgbClr val="0000FF"/>
                          </a:solidFill>
                        </a:rPr>
                        <a:t>Went Home</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algn="ctr">
                        <a:spcBef>
                          <a:spcPts val="0"/>
                        </a:spcBef>
                        <a:buNone/>
                      </a:pPr>
                      <a:r>
                        <a:rPr lang="en" sz="1900">
                          <a:solidFill>
                            <a:srgbClr val="0000FF"/>
                          </a:solidFill>
                        </a:rPr>
                        <a:t>Saw a Movie</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algn="ctr">
                        <a:spcBef>
                          <a:spcPts val="0"/>
                        </a:spcBef>
                        <a:buNone/>
                      </a:pPr>
                      <a:r>
                        <a:t/>
                      </a:r>
                      <a:endParaRPr sz="1900"/>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r h="996475">
                <a:tc>
                  <a:txBody>
                    <a:bodyPr>
                      <a:noAutofit/>
                    </a:bodyPr>
                    <a:lstStyle/>
                    <a:p>
                      <a:pPr lvl="0" algn="ctr">
                        <a:spcBef>
                          <a:spcPts val="0"/>
                        </a:spcBef>
                        <a:buNone/>
                      </a:pPr>
                      <a:r>
                        <a:rPr lang="en" sz="1900">
                          <a:solidFill>
                            <a:srgbClr val="274E13"/>
                          </a:solidFill>
                        </a:rPr>
                        <a:t>Roy</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a:txBody>
                    <a:bodyPr>
                      <a:noAutofit/>
                    </a:bodyPr>
                    <a:lstStyle/>
                    <a:p>
                      <a:pPr lvl="0" algn="ctr">
                        <a:spcBef>
                          <a:spcPts val="0"/>
                        </a:spcBef>
                        <a:buNone/>
                      </a:pPr>
                      <a:r>
                        <a:rPr lang="en" sz="1900">
                          <a:solidFill>
                            <a:srgbClr val="38761D"/>
                          </a:solidFill>
                        </a:rPr>
                        <a:t>Is Feeling Sick</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algn="ctr">
                        <a:spcBef>
                          <a:spcPts val="0"/>
                        </a:spcBef>
                        <a:buNone/>
                      </a:pPr>
                      <a:r>
                        <a:rPr lang="en" sz="1900">
                          <a:solidFill>
                            <a:srgbClr val="38761D"/>
                          </a:solidFill>
                        </a:rPr>
                        <a:t>Saw a Movie</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algn="ctr">
                        <a:spcBef>
                          <a:spcPts val="0"/>
                        </a:spcBef>
                        <a:buNone/>
                      </a:pPr>
                      <a:r>
                        <a:t/>
                      </a:r>
                      <a:endParaRPr sz="1900"/>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r h="996475">
                <a:tc>
                  <a:txBody>
                    <a:bodyPr>
                      <a:noAutofit/>
                    </a:bodyPr>
                    <a:lstStyle/>
                    <a:p>
                      <a:pPr lvl="0" algn="ctr">
                        <a:spcBef>
                          <a:spcPts val="0"/>
                        </a:spcBef>
                        <a:buNone/>
                      </a:pPr>
                      <a:r>
                        <a:rPr lang="en" sz="1900">
                          <a:solidFill>
                            <a:srgbClr val="741B47"/>
                          </a:solidFill>
                        </a:rPr>
                        <a:t>Steve</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a:txBody>
                    <a:bodyPr>
                      <a:noAutofit/>
                    </a:bodyPr>
                    <a:lstStyle/>
                    <a:p>
                      <a:pPr lvl="0" algn="ctr">
                        <a:spcBef>
                          <a:spcPts val="0"/>
                        </a:spcBef>
                        <a:buNone/>
                      </a:pPr>
                      <a:r>
                        <a:rPr lang="en" sz="1900">
                          <a:solidFill>
                            <a:srgbClr val="741B47"/>
                          </a:solidFill>
                        </a:rPr>
                        <a:t>Went to Class</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algn="ctr">
                        <a:spcBef>
                          <a:spcPts val="0"/>
                        </a:spcBef>
                        <a:buNone/>
                      </a:pPr>
                      <a:r>
                        <a:rPr lang="en" sz="1900">
                          <a:solidFill>
                            <a:srgbClr val="741B47"/>
                          </a:solidFill>
                        </a:rPr>
                        <a:t>Is a Baseball Player</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algn="ctr">
                        <a:spcBef>
                          <a:spcPts val="0"/>
                        </a:spcBef>
                        <a:buNone/>
                      </a:pPr>
                      <a:r>
                        <a:rPr lang="en" sz="1900">
                          <a:solidFill>
                            <a:srgbClr val="741B47"/>
                          </a:solidFill>
                        </a:rPr>
                        <a:t>Enjoys Fashion</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bl>
          </a:graphicData>
        </a:graphic>
      </p:graphicFrame>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6000" y="231550"/>
            <a:ext cx="9156000" cy="857400"/>
          </a:xfrm>
          <a:prstGeom prst="rect">
            <a:avLst/>
          </a:prstGeom>
        </p:spPr>
        <p:txBody>
          <a:bodyPr anchorCtr="0" anchor="t" bIns="91425" lIns="91425" rIns="91425" tIns="91425">
            <a:noAutofit/>
          </a:bodyPr>
          <a:lstStyle/>
          <a:p>
            <a:pPr lvl="0" rtl="0">
              <a:spcBef>
                <a:spcPts val="0"/>
              </a:spcBef>
              <a:buNone/>
            </a:pPr>
            <a:r>
              <a:rPr lang="en">
                <a:latin typeface="Bitter"/>
                <a:ea typeface="Bitter"/>
                <a:cs typeface="Bitter"/>
                <a:sym typeface="Bitter"/>
              </a:rPr>
              <a:t>Question Generation Using “TEKST” Algorithm</a:t>
            </a:r>
          </a:p>
        </p:txBody>
      </p:sp>
      <p:sp>
        <p:nvSpPr>
          <p:cNvPr id="183" name="Shape 183"/>
          <p:cNvSpPr/>
          <p:nvPr/>
        </p:nvSpPr>
        <p:spPr>
          <a:xfrm>
            <a:off x="274075" y="1648600"/>
            <a:ext cx="996000" cy="9285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Passage</a:t>
            </a:r>
          </a:p>
        </p:txBody>
      </p:sp>
      <p:sp>
        <p:nvSpPr>
          <p:cNvPr id="184" name="Shape 184"/>
          <p:cNvSpPr/>
          <p:nvPr/>
        </p:nvSpPr>
        <p:spPr>
          <a:xfrm>
            <a:off x="1578587" y="1622875"/>
            <a:ext cx="1140600" cy="9285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Fact Extraction</a:t>
            </a:r>
          </a:p>
        </p:txBody>
      </p:sp>
      <p:sp>
        <p:nvSpPr>
          <p:cNvPr id="185" name="Shape 185"/>
          <p:cNvSpPr/>
          <p:nvPr/>
        </p:nvSpPr>
        <p:spPr>
          <a:xfrm>
            <a:off x="3439450" y="1648587"/>
            <a:ext cx="1140600" cy="9285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Fact Matrix</a:t>
            </a:r>
          </a:p>
        </p:txBody>
      </p:sp>
      <p:sp>
        <p:nvSpPr>
          <p:cNvPr id="186" name="Shape 186"/>
          <p:cNvSpPr/>
          <p:nvPr/>
        </p:nvSpPr>
        <p:spPr>
          <a:xfrm>
            <a:off x="5348837" y="1648587"/>
            <a:ext cx="1140600" cy="9285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Question Rules</a:t>
            </a:r>
          </a:p>
        </p:txBody>
      </p:sp>
      <p:sp>
        <p:nvSpPr>
          <p:cNvPr id="187" name="Shape 187"/>
          <p:cNvSpPr/>
          <p:nvPr/>
        </p:nvSpPr>
        <p:spPr>
          <a:xfrm>
            <a:off x="6640275" y="1648587"/>
            <a:ext cx="1140600" cy="9285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Distractor Generator</a:t>
            </a:r>
          </a:p>
        </p:txBody>
      </p:sp>
      <p:sp>
        <p:nvSpPr>
          <p:cNvPr id="188" name="Shape 188"/>
          <p:cNvSpPr/>
          <p:nvPr/>
        </p:nvSpPr>
        <p:spPr>
          <a:xfrm>
            <a:off x="7931700" y="1648575"/>
            <a:ext cx="1140600" cy="9285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Finished Question</a:t>
            </a:r>
          </a:p>
        </p:txBody>
      </p:sp>
      <p:sp>
        <p:nvSpPr>
          <p:cNvPr id="189" name="Shape 189"/>
          <p:cNvSpPr/>
          <p:nvPr/>
        </p:nvSpPr>
        <p:spPr>
          <a:xfrm>
            <a:off x="315050" y="3136750"/>
            <a:ext cx="1064100" cy="1841100"/>
          </a:xfrm>
          <a:prstGeom prst="rect">
            <a:avLst/>
          </a:prstGeom>
          <a:solidFill>
            <a:srgbClr val="EA99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...John saw Sam at the garden on Saturday night...</a:t>
            </a:r>
          </a:p>
        </p:txBody>
      </p:sp>
      <p:sp>
        <p:nvSpPr>
          <p:cNvPr id="190" name="Shape 190"/>
          <p:cNvSpPr/>
          <p:nvPr/>
        </p:nvSpPr>
        <p:spPr>
          <a:xfrm>
            <a:off x="1509325" y="3136725"/>
            <a:ext cx="1209900" cy="1841100"/>
          </a:xfrm>
          <a:prstGeom prst="rect">
            <a:avLst/>
          </a:prstGeom>
          <a:solidFill>
            <a:srgbClr val="EA99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buNone/>
            </a:pPr>
            <a:r>
              <a:rPr b="1" lang="en" sz="1200"/>
              <a:t>Subject</a:t>
            </a:r>
            <a:r>
              <a:rPr lang="en" sz="1200"/>
              <a:t>: John</a:t>
            </a:r>
          </a:p>
          <a:p>
            <a:pPr lvl="0" rtl="0">
              <a:lnSpc>
                <a:spcPct val="115000"/>
              </a:lnSpc>
              <a:spcBef>
                <a:spcPts val="0"/>
              </a:spcBef>
              <a:buNone/>
            </a:pPr>
            <a:r>
              <a:rPr b="1" lang="en" sz="1200"/>
              <a:t>Verb</a:t>
            </a:r>
            <a:r>
              <a:rPr lang="en" sz="1200"/>
              <a:t>: saw</a:t>
            </a:r>
          </a:p>
          <a:p>
            <a:pPr lvl="0" rtl="0">
              <a:lnSpc>
                <a:spcPct val="115000"/>
              </a:lnSpc>
              <a:spcBef>
                <a:spcPts val="0"/>
              </a:spcBef>
              <a:buNone/>
            </a:pPr>
            <a:r>
              <a:rPr b="1" lang="en" sz="1200"/>
              <a:t>Object</a:t>
            </a:r>
            <a:r>
              <a:rPr lang="en" sz="1200"/>
              <a:t>: Sam</a:t>
            </a:r>
          </a:p>
          <a:p>
            <a:pPr lvl="0" rtl="0">
              <a:lnSpc>
                <a:spcPct val="100000"/>
              </a:lnSpc>
              <a:spcBef>
                <a:spcPts val="0"/>
              </a:spcBef>
              <a:buNone/>
            </a:pPr>
            <a:r>
              <a:rPr b="1" lang="en" sz="1200"/>
              <a:t>Attribute</a:t>
            </a:r>
            <a:r>
              <a:rPr lang="en" sz="1200"/>
              <a:t>: at </a:t>
            </a:r>
          </a:p>
          <a:p>
            <a:pPr lvl="0" rtl="0">
              <a:lnSpc>
                <a:spcPct val="115000"/>
              </a:lnSpc>
              <a:spcBef>
                <a:spcPts val="0"/>
              </a:spcBef>
              <a:buNone/>
            </a:pPr>
            <a:r>
              <a:rPr lang="en" sz="1200"/>
              <a:t>the garden</a:t>
            </a:r>
          </a:p>
          <a:p>
            <a:pPr lvl="0" rtl="0">
              <a:spcBef>
                <a:spcPts val="0"/>
              </a:spcBef>
              <a:buNone/>
            </a:pPr>
            <a:r>
              <a:rPr b="1" lang="en" sz="1200"/>
              <a:t>Attribute</a:t>
            </a:r>
            <a:r>
              <a:rPr lang="en" sz="1200"/>
              <a:t>: on Saturday night</a:t>
            </a:r>
          </a:p>
        </p:txBody>
      </p:sp>
      <p:sp>
        <p:nvSpPr>
          <p:cNvPr id="191" name="Shape 191"/>
          <p:cNvSpPr/>
          <p:nvPr/>
        </p:nvSpPr>
        <p:spPr>
          <a:xfrm>
            <a:off x="5348850" y="3136725"/>
            <a:ext cx="1140600" cy="1841100"/>
          </a:xfrm>
          <a:prstGeom prst="rect">
            <a:avLst/>
          </a:prstGeom>
          <a:solidFill>
            <a:srgbClr val="EA99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t>Who saw Sam at the garden?</a:t>
            </a:r>
          </a:p>
          <a:p>
            <a:pPr lvl="0" rtl="0">
              <a:spcBef>
                <a:spcPts val="0"/>
              </a:spcBef>
              <a:buNone/>
            </a:pPr>
            <a:r>
              <a:t/>
            </a:r>
            <a:endParaRPr sz="1200"/>
          </a:p>
          <a:p>
            <a:pPr lvl="0" rtl="0">
              <a:spcBef>
                <a:spcPts val="0"/>
              </a:spcBef>
              <a:buNone/>
            </a:pPr>
            <a:r>
              <a:rPr lang="en" sz="1200"/>
              <a:t>When did John see Sam at the garden?</a:t>
            </a:r>
          </a:p>
        </p:txBody>
      </p:sp>
      <p:sp>
        <p:nvSpPr>
          <p:cNvPr id="192" name="Shape 192"/>
          <p:cNvSpPr/>
          <p:nvPr/>
        </p:nvSpPr>
        <p:spPr>
          <a:xfrm>
            <a:off x="6640275" y="3136725"/>
            <a:ext cx="1140600" cy="1841100"/>
          </a:xfrm>
          <a:prstGeom prst="rect">
            <a:avLst/>
          </a:prstGeom>
          <a:solidFill>
            <a:srgbClr val="EA99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t>John</a:t>
            </a:r>
          </a:p>
          <a:p>
            <a:pPr lvl="0" rtl="0">
              <a:spcBef>
                <a:spcPts val="0"/>
              </a:spcBef>
              <a:buNone/>
            </a:pPr>
            <a:r>
              <a:rPr lang="en" sz="1200"/>
              <a:t>Mary</a:t>
            </a:r>
          </a:p>
          <a:p>
            <a:pPr lvl="0" rtl="0">
              <a:spcBef>
                <a:spcPts val="0"/>
              </a:spcBef>
              <a:buNone/>
            </a:pPr>
            <a:r>
              <a:rPr lang="en" sz="1200"/>
              <a:t>Roy</a:t>
            </a:r>
          </a:p>
          <a:p>
            <a:pPr lvl="0" rtl="0">
              <a:spcBef>
                <a:spcPts val="0"/>
              </a:spcBef>
              <a:buNone/>
            </a:pPr>
            <a:r>
              <a:rPr lang="en" sz="1200"/>
              <a:t>.</a:t>
            </a:r>
          </a:p>
          <a:p>
            <a:pPr lvl="0" rtl="0">
              <a:spcBef>
                <a:spcPts val="0"/>
              </a:spcBef>
              <a:buNone/>
            </a:pPr>
            <a:r>
              <a:rPr lang="en" sz="1200"/>
              <a:t>.</a:t>
            </a:r>
          </a:p>
          <a:p>
            <a:pPr lvl="0" rtl="0">
              <a:spcBef>
                <a:spcPts val="0"/>
              </a:spcBef>
              <a:buNone/>
            </a:pPr>
            <a:r>
              <a:rPr lang="en" sz="1200"/>
              <a:t>.</a:t>
            </a:r>
          </a:p>
        </p:txBody>
      </p:sp>
      <p:sp>
        <p:nvSpPr>
          <p:cNvPr id="193" name="Shape 193"/>
          <p:cNvSpPr/>
          <p:nvPr/>
        </p:nvSpPr>
        <p:spPr>
          <a:xfrm>
            <a:off x="7931700" y="3136725"/>
            <a:ext cx="1140600" cy="1841100"/>
          </a:xfrm>
          <a:prstGeom prst="rect">
            <a:avLst/>
          </a:prstGeom>
          <a:solidFill>
            <a:srgbClr val="EA99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t>Who saw Sam at the garden?</a:t>
            </a:r>
          </a:p>
          <a:p>
            <a:pPr lvl="0" rtl="0">
              <a:spcBef>
                <a:spcPts val="0"/>
              </a:spcBef>
              <a:buNone/>
            </a:pPr>
            <a:r>
              <a:t/>
            </a:r>
            <a:endParaRPr sz="1200"/>
          </a:p>
          <a:p>
            <a:pPr lvl="0" rtl="0">
              <a:spcBef>
                <a:spcPts val="0"/>
              </a:spcBef>
              <a:buNone/>
            </a:pPr>
            <a:r>
              <a:rPr lang="en" sz="1200"/>
              <a:t>-</a:t>
            </a:r>
            <a:r>
              <a:rPr b="1" lang="en" sz="1200">
                <a:solidFill>
                  <a:srgbClr val="274E13"/>
                </a:solidFill>
              </a:rPr>
              <a:t>John</a:t>
            </a:r>
          </a:p>
          <a:p>
            <a:pPr lvl="0" rtl="0">
              <a:spcBef>
                <a:spcPts val="0"/>
              </a:spcBef>
              <a:buNone/>
            </a:pPr>
            <a:r>
              <a:rPr lang="en" sz="1200"/>
              <a:t>-Mary</a:t>
            </a:r>
          </a:p>
          <a:p>
            <a:pPr lvl="0" rtl="0">
              <a:spcBef>
                <a:spcPts val="0"/>
              </a:spcBef>
              <a:buNone/>
            </a:pPr>
            <a:r>
              <a:rPr lang="en" sz="1200"/>
              <a:t>-Roy</a:t>
            </a:r>
          </a:p>
          <a:p>
            <a:pPr lvl="0" rtl="0">
              <a:spcBef>
                <a:spcPts val="0"/>
              </a:spcBef>
              <a:buNone/>
            </a:pPr>
            <a:r>
              <a:rPr lang="en" sz="1200"/>
              <a:t>-Tim</a:t>
            </a:r>
          </a:p>
        </p:txBody>
      </p:sp>
      <p:sp>
        <p:nvSpPr>
          <p:cNvPr id="194" name="Shape 194"/>
          <p:cNvSpPr/>
          <p:nvPr/>
        </p:nvSpPr>
        <p:spPr>
          <a:xfrm>
            <a:off x="1270075" y="1965987"/>
            <a:ext cx="312900" cy="2937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latin typeface="Impact"/>
              <a:ea typeface="Impact"/>
              <a:cs typeface="Impact"/>
              <a:sym typeface="Impact"/>
            </a:endParaRPr>
          </a:p>
        </p:txBody>
      </p:sp>
      <p:sp>
        <p:nvSpPr>
          <p:cNvPr id="195" name="Shape 195"/>
          <p:cNvSpPr/>
          <p:nvPr/>
        </p:nvSpPr>
        <p:spPr>
          <a:xfrm>
            <a:off x="2719200" y="1965975"/>
            <a:ext cx="720300" cy="2937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latin typeface="Impact"/>
              <a:ea typeface="Impact"/>
              <a:cs typeface="Impact"/>
              <a:sym typeface="Impact"/>
            </a:endParaRPr>
          </a:p>
        </p:txBody>
      </p:sp>
      <p:sp>
        <p:nvSpPr>
          <p:cNvPr id="196" name="Shape 196"/>
          <p:cNvSpPr/>
          <p:nvPr/>
        </p:nvSpPr>
        <p:spPr>
          <a:xfrm>
            <a:off x="4575725" y="1966000"/>
            <a:ext cx="773100" cy="2937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latin typeface="Impact"/>
              <a:ea typeface="Impact"/>
              <a:cs typeface="Impact"/>
              <a:sym typeface="Impact"/>
            </a:endParaRPr>
          </a:p>
        </p:txBody>
      </p:sp>
      <p:sp>
        <p:nvSpPr>
          <p:cNvPr id="197" name="Shape 197"/>
          <p:cNvSpPr/>
          <p:nvPr/>
        </p:nvSpPr>
        <p:spPr>
          <a:xfrm>
            <a:off x="6489470" y="1965987"/>
            <a:ext cx="156300" cy="2937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latin typeface="Impact"/>
              <a:ea typeface="Impact"/>
              <a:cs typeface="Impact"/>
              <a:sym typeface="Impact"/>
            </a:endParaRPr>
          </a:p>
        </p:txBody>
      </p:sp>
      <p:sp>
        <p:nvSpPr>
          <p:cNvPr id="198" name="Shape 198"/>
          <p:cNvSpPr/>
          <p:nvPr/>
        </p:nvSpPr>
        <p:spPr>
          <a:xfrm>
            <a:off x="7786425" y="1966000"/>
            <a:ext cx="156300" cy="2937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latin typeface="Impact"/>
              <a:ea typeface="Impact"/>
              <a:cs typeface="Impact"/>
              <a:sym typeface="Impact"/>
            </a:endParaRPr>
          </a:p>
        </p:txBody>
      </p:sp>
      <p:graphicFrame>
        <p:nvGraphicFramePr>
          <p:cNvPr id="199" name="Shape 199"/>
          <p:cNvGraphicFramePr/>
          <p:nvPr/>
        </p:nvGraphicFramePr>
        <p:xfrm>
          <a:off x="2807375" y="3136750"/>
          <a:ext cx="3000000" cy="3000000"/>
        </p:xfrm>
        <a:graphic>
          <a:graphicData uri="http://schemas.openxmlformats.org/drawingml/2006/table">
            <a:tbl>
              <a:tblPr>
                <a:noFill/>
                <a:tableStyleId>{F90ABCEB-A6C2-4EBB-9209-8A395EFF1452}</a:tableStyleId>
              </a:tblPr>
              <a:tblGrid>
                <a:gridCol w="817775"/>
                <a:gridCol w="817775"/>
                <a:gridCol w="817775"/>
              </a:tblGrid>
              <a:tr h="402250">
                <a:tc>
                  <a:txBody>
                    <a:bodyPr>
                      <a:noAutofit/>
                    </a:bodyPr>
                    <a:lstStyle/>
                    <a:p>
                      <a:pPr lvl="0" rtl="0" algn="ctr">
                        <a:spcBef>
                          <a:spcPts val="0"/>
                        </a:spcBef>
                        <a:buNone/>
                      </a:pPr>
                      <a:r>
                        <a:rPr lang="en"/>
                        <a:t>Subject</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666666"/>
                    </a:solidFill>
                  </a:tcPr>
                </a:tc>
                <a:tc gridSpan="2">
                  <a:txBody>
                    <a:bodyPr>
                      <a:noAutofit/>
                    </a:bodyPr>
                    <a:lstStyle/>
                    <a:p>
                      <a:pPr lvl="0" rtl="0" algn="ctr">
                        <a:spcBef>
                          <a:spcPts val="0"/>
                        </a:spcBef>
                        <a:buNone/>
                      </a:pPr>
                      <a:r>
                        <a:rPr lang="en"/>
                        <a:t>Facts</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hMerge="1"/>
              </a:tr>
              <a:tr h="831850">
                <a:tc>
                  <a:txBody>
                    <a:bodyPr>
                      <a:noAutofit/>
                    </a:bodyPr>
                    <a:lstStyle/>
                    <a:p>
                      <a:pPr lvl="0" rtl="0" algn="ctr">
                        <a:spcBef>
                          <a:spcPts val="0"/>
                        </a:spcBef>
                        <a:buNone/>
                      </a:pPr>
                      <a:r>
                        <a:rPr lang="en">
                          <a:solidFill>
                            <a:srgbClr val="980000"/>
                          </a:solidFill>
                        </a:rPr>
                        <a:t>John</a:t>
                      </a:r>
                    </a:p>
                    <a:p>
                      <a:pPr lvl="0" rtl="0" algn="ctr">
                        <a:spcBef>
                          <a:spcPts val="0"/>
                        </a:spcBef>
                        <a:buNone/>
                      </a:pPr>
                      <a:r>
                        <a:t/>
                      </a:r>
                      <a:endParaRPr>
                        <a:solidFill>
                          <a:srgbClr val="980000"/>
                        </a:solidFill>
                      </a:endParaRP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666666"/>
                    </a:solidFill>
                  </a:tcPr>
                </a:tc>
                <a:tc>
                  <a:txBody>
                    <a:bodyPr>
                      <a:noAutofit/>
                    </a:bodyPr>
                    <a:lstStyle/>
                    <a:p>
                      <a:pPr lvl="0" rtl="0" algn="ctr">
                        <a:spcBef>
                          <a:spcPts val="0"/>
                        </a:spcBef>
                        <a:buNone/>
                      </a:pPr>
                      <a:r>
                        <a:rPr lang="en">
                          <a:solidFill>
                            <a:srgbClr val="980000"/>
                          </a:solidFill>
                        </a:rPr>
                        <a:t>Saw Sam</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t/>
                      </a:r>
                      <a:endParaRPr>
                        <a:solidFill>
                          <a:srgbClr val="980000"/>
                        </a:solidFill>
                      </a:endParaRP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r h="625125">
                <a:tc>
                  <a:txBody>
                    <a:bodyPr>
                      <a:noAutofit/>
                    </a:bodyPr>
                    <a:lstStyle/>
                    <a:p>
                      <a:pPr lvl="0" rtl="0" algn="ctr">
                        <a:spcBef>
                          <a:spcPts val="0"/>
                        </a:spcBef>
                        <a:buNone/>
                      </a:pPr>
                      <a:r>
                        <a:rPr lang="en">
                          <a:solidFill>
                            <a:srgbClr val="0000FF"/>
                          </a:solidFill>
                        </a:rPr>
                        <a:t>Mary</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666666"/>
                    </a:solidFill>
                  </a:tcPr>
                </a:tc>
                <a:tc>
                  <a:txBody>
                    <a:bodyPr>
                      <a:noAutofit/>
                    </a:bodyPr>
                    <a:lstStyle/>
                    <a:p>
                      <a:pPr lvl="0" rtl="0" algn="ctr">
                        <a:spcBef>
                          <a:spcPts val="0"/>
                        </a:spcBef>
                        <a:buNone/>
                      </a:pPr>
                      <a:r>
                        <a:rPr lang="en">
                          <a:solidFill>
                            <a:srgbClr val="0000FF"/>
                          </a:solidFill>
                        </a:rPr>
                        <a:t>Went Home</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a:solidFill>
                            <a:srgbClr val="0000FF"/>
                          </a:solidFill>
                        </a:rPr>
                        <a:t>Saw a Movie</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bl>
          </a:graphicData>
        </a:graphic>
      </p:graphicFrame>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6000" y="231550"/>
            <a:ext cx="9156000" cy="857400"/>
          </a:xfrm>
          <a:prstGeom prst="rect">
            <a:avLst/>
          </a:prstGeom>
        </p:spPr>
        <p:txBody>
          <a:bodyPr anchorCtr="0" anchor="t" bIns="91425" lIns="91425" rIns="91425" tIns="91425">
            <a:noAutofit/>
          </a:bodyPr>
          <a:lstStyle/>
          <a:p>
            <a:pPr lvl="0" rtl="0">
              <a:spcBef>
                <a:spcPts val="0"/>
              </a:spcBef>
              <a:buNone/>
            </a:pPr>
            <a:r>
              <a:rPr lang="en">
                <a:latin typeface="Bitter"/>
                <a:ea typeface="Bitter"/>
                <a:cs typeface="Bitter"/>
                <a:sym typeface="Bitter"/>
              </a:rPr>
              <a:t>Complex Question Generation</a:t>
            </a:r>
          </a:p>
        </p:txBody>
      </p:sp>
      <p:sp>
        <p:nvSpPr>
          <p:cNvPr id="205" name="Shape 205"/>
          <p:cNvSpPr/>
          <p:nvPr/>
        </p:nvSpPr>
        <p:spPr>
          <a:xfrm>
            <a:off x="5077425" y="2093050"/>
            <a:ext cx="1857000" cy="10314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p>
          <a:p>
            <a:pPr lvl="0" rtl="0" algn="ctr">
              <a:spcBef>
                <a:spcPts val="0"/>
              </a:spcBef>
              <a:buNone/>
            </a:pPr>
            <a:r>
              <a:t/>
            </a:r>
            <a:endParaRPr/>
          </a:p>
          <a:p>
            <a:pPr lvl="0" rtl="0" algn="ctr">
              <a:spcBef>
                <a:spcPts val="0"/>
              </a:spcBef>
              <a:buNone/>
            </a:pPr>
            <a:r>
              <a:rPr lang="en" sz="2000"/>
              <a:t>Which of the following did John not do?</a:t>
            </a:r>
          </a:p>
          <a:p>
            <a:pPr lvl="0" rtl="0">
              <a:spcBef>
                <a:spcPts val="0"/>
              </a:spcBef>
              <a:buNone/>
            </a:pPr>
            <a:r>
              <a:t/>
            </a:r>
            <a:endParaRPr/>
          </a:p>
          <a:p>
            <a:pPr lvl="0">
              <a:spcBef>
                <a:spcPts val="0"/>
              </a:spcBef>
              <a:buNone/>
            </a:pPr>
            <a:r>
              <a:t/>
            </a:r>
            <a:endParaRPr/>
          </a:p>
        </p:txBody>
      </p:sp>
      <p:sp>
        <p:nvSpPr>
          <p:cNvPr id="206" name="Shape 206"/>
          <p:cNvSpPr/>
          <p:nvPr/>
        </p:nvSpPr>
        <p:spPr>
          <a:xfrm>
            <a:off x="7339175" y="558700"/>
            <a:ext cx="1558500" cy="921300"/>
          </a:xfrm>
          <a:prstGeom prst="roundRect">
            <a:avLst>
              <a:gd fmla="val 16667" name="adj"/>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p>
          <a:p>
            <a:pPr lvl="0" rtl="0" algn="ctr">
              <a:spcBef>
                <a:spcPts val="0"/>
              </a:spcBef>
              <a:buNone/>
            </a:pPr>
            <a:r>
              <a:rPr lang="en" sz="2000"/>
              <a:t>Saw Sam at the garden</a:t>
            </a:r>
          </a:p>
          <a:p>
            <a:pPr lvl="0" rtl="0" algn="ctr">
              <a:spcBef>
                <a:spcPts val="0"/>
              </a:spcBef>
              <a:buClr>
                <a:srgbClr val="000000"/>
              </a:buClr>
              <a:buFont typeface="Arial"/>
              <a:buNone/>
            </a:pPr>
            <a:r>
              <a:t/>
            </a:r>
            <a:endParaRPr/>
          </a:p>
        </p:txBody>
      </p:sp>
      <p:sp>
        <p:nvSpPr>
          <p:cNvPr id="207" name="Shape 207"/>
          <p:cNvSpPr/>
          <p:nvPr/>
        </p:nvSpPr>
        <p:spPr>
          <a:xfrm>
            <a:off x="7339175" y="1858475"/>
            <a:ext cx="1558500" cy="601500"/>
          </a:xfrm>
          <a:prstGeom prst="roundRect">
            <a:avLst>
              <a:gd fmla="val 16667" name="adj"/>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Traveled to China</a:t>
            </a:r>
          </a:p>
        </p:txBody>
      </p:sp>
      <p:sp>
        <p:nvSpPr>
          <p:cNvPr id="208" name="Shape 208"/>
          <p:cNvSpPr/>
          <p:nvPr/>
        </p:nvSpPr>
        <p:spPr>
          <a:xfrm>
            <a:off x="7339175" y="2838550"/>
            <a:ext cx="1558500" cy="601500"/>
          </a:xfrm>
          <a:prstGeom prst="roundRect">
            <a:avLst>
              <a:gd fmla="val 16667" name="adj"/>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p>
          <a:p>
            <a:pPr lvl="0" rtl="0" algn="ctr">
              <a:spcBef>
                <a:spcPts val="0"/>
              </a:spcBef>
              <a:buNone/>
            </a:pPr>
            <a:r>
              <a:rPr lang="en" sz="2000"/>
              <a:t>Saw a Movie</a:t>
            </a:r>
          </a:p>
          <a:p>
            <a:pPr lvl="0" rtl="0" algn="ctr">
              <a:spcBef>
                <a:spcPts val="0"/>
              </a:spcBef>
              <a:buNone/>
            </a:pPr>
            <a:r>
              <a:t/>
            </a:r>
            <a:endParaRPr/>
          </a:p>
        </p:txBody>
      </p:sp>
      <p:sp>
        <p:nvSpPr>
          <p:cNvPr id="209" name="Shape 209"/>
          <p:cNvSpPr/>
          <p:nvPr/>
        </p:nvSpPr>
        <p:spPr>
          <a:xfrm>
            <a:off x="7339175" y="4000250"/>
            <a:ext cx="1558500" cy="601500"/>
          </a:xfrm>
          <a:prstGeom prst="roundRect">
            <a:avLst>
              <a:gd fmla="val 16667" name="adj"/>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p>
          <a:p>
            <a:pPr lvl="0" rtl="0" algn="ctr">
              <a:spcBef>
                <a:spcPts val="0"/>
              </a:spcBef>
              <a:buNone/>
            </a:pPr>
            <a:r>
              <a:rPr lang="en" sz="2000"/>
              <a:t>Went Running</a:t>
            </a:r>
          </a:p>
          <a:p>
            <a:pPr lvl="0" rtl="0" algn="ctr">
              <a:spcBef>
                <a:spcPts val="0"/>
              </a:spcBef>
              <a:buNone/>
            </a:pPr>
            <a:r>
              <a:t/>
            </a:r>
            <a:endParaRPr/>
          </a:p>
        </p:txBody>
      </p:sp>
      <p:graphicFrame>
        <p:nvGraphicFramePr>
          <p:cNvPr id="210" name="Shape 210"/>
          <p:cNvGraphicFramePr/>
          <p:nvPr/>
        </p:nvGraphicFramePr>
        <p:xfrm>
          <a:off x="220325" y="772575"/>
          <a:ext cx="3000000" cy="3000000"/>
        </p:xfrm>
        <a:graphic>
          <a:graphicData uri="http://schemas.openxmlformats.org/drawingml/2006/table">
            <a:tbl>
              <a:tblPr>
                <a:noFill/>
                <a:tableStyleId>{F90ABCEB-A6C2-4EBB-9209-8A395EFF1452}</a:tableStyleId>
              </a:tblPr>
              <a:tblGrid>
                <a:gridCol w="1068125"/>
                <a:gridCol w="1128075"/>
                <a:gridCol w="1128075"/>
                <a:gridCol w="1128075"/>
              </a:tblGrid>
              <a:tr h="641000">
                <a:tc>
                  <a:txBody>
                    <a:bodyPr>
                      <a:noAutofit/>
                    </a:bodyPr>
                    <a:lstStyle/>
                    <a:p>
                      <a:pPr lvl="0" rtl="0" algn="ctr">
                        <a:spcBef>
                          <a:spcPts val="0"/>
                        </a:spcBef>
                        <a:buNone/>
                      </a:pPr>
                      <a:r>
                        <a:rPr lang="en" sz="1900"/>
                        <a:t>Subject</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gridSpan="3">
                  <a:txBody>
                    <a:bodyPr>
                      <a:noAutofit/>
                    </a:bodyPr>
                    <a:lstStyle/>
                    <a:p>
                      <a:pPr lvl="0" rtl="0" algn="ctr">
                        <a:spcBef>
                          <a:spcPts val="0"/>
                        </a:spcBef>
                        <a:buNone/>
                      </a:pPr>
                      <a:r>
                        <a:rPr lang="en" sz="1900"/>
                        <a:t>Facts</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hMerge="1"/>
                <a:tc hMerge="1"/>
              </a:tr>
              <a:tr h="722700">
                <a:tc>
                  <a:txBody>
                    <a:bodyPr>
                      <a:noAutofit/>
                    </a:bodyPr>
                    <a:lstStyle/>
                    <a:p>
                      <a:pPr lvl="0" rtl="0" algn="ctr">
                        <a:spcBef>
                          <a:spcPts val="0"/>
                        </a:spcBef>
                        <a:buNone/>
                      </a:pPr>
                      <a:r>
                        <a:rPr lang="en" sz="1900">
                          <a:solidFill>
                            <a:srgbClr val="980000"/>
                          </a:solidFill>
                        </a:rPr>
                        <a:t>John</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a:txBody>
                    <a:bodyPr>
                      <a:noAutofit/>
                    </a:bodyPr>
                    <a:lstStyle/>
                    <a:p>
                      <a:pPr lvl="0" rtl="0" algn="ctr">
                        <a:spcBef>
                          <a:spcPts val="0"/>
                        </a:spcBef>
                        <a:buNone/>
                      </a:pPr>
                      <a:r>
                        <a:rPr lang="en" sz="1900">
                          <a:solidFill>
                            <a:srgbClr val="980000"/>
                          </a:solidFill>
                        </a:rPr>
                        <a:t>Saw Sam</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sz="1900">
                          <a:solidFill>
                            <a:srgbClr val="980000"/>
                          </a:solidFill>
                        </a:rPr>
                        <a:t>Went Running</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sz="1900">
                          <a:solidFill>
                            <a:srgbClr val="980000"/>
                          </a:solidFill>
                        </a:rPr>
                        <a:t>Traveled to China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r h="722700">
                <a:tc>
                  <a:txBody>
                    <a:bodyPr>
                      <a:noAutofit/>
                    </a:bodyPr>
                    <a:lstStyle/>
                    <a:p>
                      <a:pPr lvl="0" rtl="0" algn="ctr">
                        <a:spcBef>
                          <a:spcPts val="0"/>
                        </a:spcBef>
                        <a:buNone/>
                      </a:pPr>
                      <a:r>
                        <a:rPr lang="en" sz="1900">
                          <a:solidFill>
                            <a:srgbClr val="0000FF"/>
                          </a:solidFill>
                        </a:rPr>
                        <a:t>Mary</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a:txBody>
                    <a:bodyPr>
                      <a:noAutofit/>
                    </a:bodyPr>
                    <a:lstStyle/>
                    <a:p>
                      <a:pPr lvl="0" rtl="0" algn="ctr">
                        <a:spcBef>
                          <a:spcPts val="0"/>
                        </a:spcBef>
                        <a:buNone/>
                      </a:pPr>
                      <a:r>
                        <a:rPr lang="en" sz="1900">
                          <a:solidFill>
                            <a:srgbClr val="0000FF"/>
                          </a:solidFill>
                        </a:rPr>
                        <a:t>Went Home</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sz="1900">
                          <a:solidFill>
                            <a:srgbClr val="0000FF"/>
                          </a:solidFill>
                        </a:rPr>
                        <a:t>Saw a Movie</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t/>
                      </a:r>
                      <a:endParaRPr sz="1900"/>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r h="996475">
                <a:tc>
                  <a:txBody>
                    <a:bodyPr>
                      <a:noAutofit/>
                    </a:bodyPr>
                    <a:lstStyle/>
                    <a:p>
                      <a:pPr lvl="0" rtl="0" algn="ctr">
                        <a:spcBef>
                          <a:spcPts val="0"/>
                        </a:spcBef>
                        <a:buNone/>
                      </a:pPr>
                      <a:r>
                        <a:rPr lang="en" sz="1900">
                          <a:solidFill>
                            <a:srgbClr val="274E13"/>
                          </a:solidFill>
                        </a:rPr>
                        <a:t>Roy</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a:txBody>
                    <a:bodyPr>
                      <a:noAutofit/>
                    </a:bodyPr>
                    <a:lstStyle/>
                    <a:p>
                      <a:pPr lvl="0" rtl="0" algn="ctr">
                        <a:spcBef>
                          <a:spcPts val="0"/>
                        </a:spcBef>
                        <a:buNone/>
                      </a:pPr>
                      <a:r>
                        <a:rPr lang="en" sz="1900">
                          <a:solidFill>
                            <a:srgbClr val="38761D"/>
                          </a:solidFill>
                        </a:rPr>
                        <a:t>Is Feeling Sick</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sz="1900">
                          <a:solidFill>
                            <a:srgbClr val="38761D"/>
                          </a:solidFill>
                        </a:rPr>
                        <a:t>Saw a Movie</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t/>
                      </a:r>
                      <a:endParaRPr sz="1900"/>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r h="996475">
                <a:tc>
                  <a:txBody>
                    <a:bodyPr>
                      <a:noAutofit/>
                    </a:bodyPr>
                    <a:lstStyle/>
                    <a:p>
                      <a:pPr lvl="0" rtl="0" algn="ctr">
                        <a:spcBef>
                          <a:spcPts val="0"/>
                        </a:spcBef>
                        <a:buNone/>
                      </a:pPr>
                      <a:r>
                        <a:rPr lang="en" sz="1900">
                          <a:solidFill>
                            <a:srgbClr val="741B47"/>
                          </a:solidFill>
                        </a:rPr>
                        <a:t>Steve</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a:txBody>
                    <a:bodyPr>
                      <a:noAutofit/>
                    </a:bodyPr>
                    <a:lstStyle/>
                    <a:p>
                      <a:pPr lvl="0" rtl="0" algn="ctr">
                        <a:spcBef>
                          <a:spcPts val="0"/>
                        </a:spcBef>
                        <a:buNone/>
                      </a:pPr>
                      <a:r>
                        <a:rPr lang="en" sz="1900">
                          <a:solidFill>
                            <a:srgbClr val="741B47"/>
                          </a:solidFill>
                        </a:rPr>
                        <a:t>Went to Class</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sz="1900">
                          <a:solidFill>
                            <a:srgbClr val="741B47"/>
                          </a:solidFill>
                        </a:rPr>
                        <a:t>Is a Baseball Player</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sz="1900">
                          <a:solidFill>
                            <a:srgbClr val="741B47"/>
                          </a:solidFill>
                        </a:rPr>
                        <a:t>Enjoys Fashion</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bl>
          </a:graphicData>
        </a:graphic>
      </p:graphicFrame>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6000" y="231550"/>
            <a:ext cx="9156000" cy="857400"/>
          </a:xfrm>
          <a:prstGeom prst="rect">
            <a:avLst/>
          </a:prstGeom>
        </p:spPr>
        <p:txBody>
          <a:bodyPr anchorCtr="0" anchor="t" bIns="91425" lIns="91425" rIns="91425" tIns="91425">
            <a:noAutofit/>
          </a:bodyPr>
          <a:lstStyle/>
          <a:p>
            <a:pPr lvl="0" rtl="0">
              <a:spcBef>
                <a:spcPts val="0"/>
              </a:spcBef>
              <a:buNone/>
            </a:pPr>
            <a:r>
              <a:rPr lang="en">
                <a:latin typeface="Bitter"/>
                <a:ea typeface="Bitter"/>
                <a:cs typeface="Bitter"/>
                <a:sym typeface="Bitter"/>
              </a:rPr>
              <a:t>Complex Question Generation</a:t>
            </a:r>
          </a:p>
        </p:txBody>
      </p:sp>
      <p:sp>
        <p:nvSpPr>
          <p:cNvPr id="216" name="Shape 216"/>
          <p:cNvSpPr/>
          <p:nvPr/>
        </p:nvSpPr>
        <p:spPr>
          <a:xfrm>
            <a:off x="5077425" y="1762100"/>
            <a:ext cx="1857000" cy="15252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p>
          <a:p>
            <a:pPr lvl="0" rtl="0">
              <a:spcBef>
                <a:spcPts val="0"/>
              </a:spcBef>
              <a:buNone/>
            </a:pPr>
            <a:r>
              <a:rPr lang="en" sz="2000"/>
              <a:t>Who saw a movie and was feeling sick?</a:t>
            </a:r>
          </a:p>
          <a:p>
            <a:pPr lvl="0" rtl="0">
              <a:spcBef>
                <a:spcPts val="0"/>
              </a:spcBef>
              <a:buNone/>
            </a:pPr>
            <a:r>
              <a:t/>
            </a:r>
            <a:endParaRPr/>
          </a:p>
        </p:txBody>
      </p:sp>
      <p:sp>
        <p:nvSpPr>
          <p:cNvPr id="217" name="Shape 217"/>
          <p:cNvSpPr/>
          <p:nvPr/>
        </p:nvSpPr>
        <p:spPr>
          <a:xfrm>
            <a:off x="7339175" y="878400"/>
            <a:ext cx="1558500" cy="601500"/>
          </a:xfrm>
          <a:prstGeom prst="roundRect">
            <a:avLst>
              <a:gd fmla="val 16667" name="adj"/>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sz="2000"/>
          </a:p>
          <a:p>
            <a:pPr lvl="0" rtl="0" algn="ctr">
              <a:spcBef>
                <a:spcPts val="0"/>
              </a:spcBef>
              <a:buNone/>
            </a:pPr>
            <a:r>
              <a:rPr lang="en" sz="2000"/>
              <a:t>John</a:t>
            </a:r>
          </a:p>
          <a:p>
            <a:pPr lvl="0" rtl="0" algn="ctr">
              <a:spcBef>
                <a:spcPts val="0"/>
              </a:spcBef>
              <a:buClr>
                <a:srgbClr val="000000"/>
              </a:buClr>
              <a:buFont typeface="Arial"/>
              <a:buNone/>
            </a:pPr>
            <a:r>
              <a:t/>
            </a:r>
            <a:endParaRPr sz="2000"/>
          </a:p>
        </p:txBody>
      </p:sp>
      <p:sp>
        <p:nvSpPr>
          <p:cNvPr id="218" name="Shape 218"/>
          <p:cNvSpPr/>
          <p:nvPr/>
        </p:nvSpPr>
        <p:spPr>
          <a:xfrm>
            <a:off x="7339175" y="1858475"/>
            <a:ext cx="1558500" cy="601500"/>
          </a:xfrm>
          <a:prstGeom prst="roundRect">
            <a:avLst>
              <a:gd fmla="val 16667" name="adj"/>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Mary</a:t>
            </a:r>
          </a:p>
        </p:txBody>
      </p:sp>
      <p:sp>
        <p:nvSpPr>
          <p:cNvPr id="219" name="Shape 219"/>
          <p:cNvSpPr/>
          <p:nvPr/>
        </p:nvSpPr>
        <p:spPr>
          <a:xfrm>
            <a:off x="7339175" y="2838550"/>
            <a:ext cx="1558500" cy="601500"/>
          </a:xfrm>
          <a:prstGeom prst="roundRect">
            <a:avLst>
              <a:gd fmla="val 16667" name="adj"/>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sz="2000"/>
          </a:p>
          <a:p>
            <a:pPr lvl="0" rtl="0" algn="ctr">
              <a:spcBef>
                <a:spcPts val="0"/>
              </a:spcBef>
              <a:buNone/>
            </a:pPr>
            <a:r>
              <a:rPr lang="en" sz="2000"/>
              <a:t>Roy</a:t>
            </a:r>
          </a:p>
          <a:p>
            <a:pPr lvl="0" rtl="0" algn="ctr">
              <a:spcBef>
                <a:spcPts val="0"/>
              </a:spcBef>
              <a:buNone/>
            </a:pPr>
            <a:r>
              <a:t/>
            </a:r>
            <a:endParaRPr sz="2000"/>
          </a:p>
        </p:txBody>
      </p:sp>
      <p:sp>
        <p:nvSpPr>
          <p:cNvPr id="220" name="Shape 220"/>
          <p:cNvSpPr/>
          <p:nvPr/>
        </p:nvSpPr>
        <p:spPr>
          <a:xfrm>
            <a:off x="7339175" y="4000250"/>
            <a:ext cx="1558500" cy="601500"/>
          </a:xfrm>
          <a:prstGeom prst="roundRect">
            <a:avLst>
              <a:gd fmla="val 16667" name="adj"/>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sz="2000"/>
          </a:p>
          <a:p>
            <a:pPr lvl="0" rtl="0" algn="ctr">
              <a:spcBef>
                <a:spcPts val="0"/>
              </a:spcBef>
              <a:buNone/>
            </a:pPr>
            <a:r>
              <a:rPr lang="en" sz="2000"/>
              <a:t>Steve</a:t>
            </a:r>
          </a:p>
          <a:p>
            <a:pPr lvl="0" rtl="0" algn="ctr">
              <a:spcBef>
                <a:spcPts val="0"/>
              </a:spcBef>
              <a:buNone/>
            </a:pPr>
            <a:r>
              <a:t/>
            </a:r>
            <a:endParaRPr sz="2000"/>
          </a:p>
        </p:txBody>
      </p:sp>
      <p:graphicFrame>
        <p:nvGraphicFramePr>
          <p:cNvPr id="221" name="Shape 221"/>
          <p:cNvGraphicFramePr/>
          <p:nvPr/>
        </p:nvGraphicFramePr>
        <p:xfrm>
          <a:off x="220325" y="784075"/>
          <a:ext cx="3000000" cy="3000000"/>
        </p:xfrm>
        <a:graphic>
          <a:graphicData uri="http://schemas.openxmlformats.org/drawingml/2006/table">
            <a:tbl>
              <a:tblPr>
                <a:noFill/>
                <a:tableStyleId>{F90ABCEB-A6C2-4EBB-9209-8A395EFF1452}</a:tableStyleId>
              </a:tblPr>
              <a:tblGrid>
                <a:gridCol w="1068125"/>
                <a:gridCol w="1128075"/>
                <a:gridCol w="1128075"/>
                <a:gridCol w="1128075"/>
              </a:tblGrid>
              <a:tr h="641000">
                <a:tc>
                  <a:txBody>
                    <a:bodyPr>
                      <a:noAutofit/>
                    </a:bodyPr>
                    <a:lstStyle/>
                    <a:p>
                      <a:pPr lvl="0" rtl="0" algn="ctr">
                        <a:spcBef>
                          <a:spcPts val="0"/>
                        </a:spcBef>
                        <a:buNone/>
                      </a:pPr>
                      <a:r>
                        <a:rPr lang="en" sz="1900"/>
                        <a:t>Subject</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gridSpan="3">
                  <a:txBody>
                    <a:bodyPr>
                      <a:noAutofit/>
                    </a:bodyPr>
                    <a:lstStyle/>
                    <a:p>
                      <a:pPr lvl="0" rtl="0" algn="ctr">
                        <a:spcBef>
                          <a:spcPts val="0"/>
                        </a:spcBef>
                        <a:buNone/>
                      </a:pPr>
                      <a:r>
                        <a:rPr lang="en" sz="1900"/>
                        <a:t>Facts</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hMerge="1"/>
                <a:tc hMerge="1"/>
              </a:tr>
              <a:tr h="722700">
                <a:tc>
                  <a:txBody>
                    <a:bodyPr>
                      <a:noAutofit/>
                    </a:bodyPr>
                    <a:lstStyle/>
                    <a:p>
                      <a:pPr lvl="0" rtl="0" algn="ctr">
                        <a:spcBef>
                          <a:spcPts val="0"/>
                        </a:spcBef>
                        <a:buNone/>
                      </a:pPr>
                      <a:r>
                        <a:rPr lang="en" sz="1900">
                          <a:solidFill>
                            <a:srgbClr val="980000"/>
                          </a:solidFill>
                        </a:rPr>
                        <a:t>John</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a:txBody>
                    <a:bodyPr>
                      <a:noAutofit/>
                    </a:bodyPr>
                    <a:lstStyle/>
                    <a:p>
                      <a:pPr lvl="0" rtl="0" algn="ctr">
                        <a:spcBef>
                          <a:spcPts val="0"/>
                        </a:spcBef>
                        <a:buNone/>
                      </a:pPr>
                      <a:r>
                        <a:rPr lang="en" sz="1900">
                          <a:solidFill>
                            <a:srgbClr val="980000"/>
                          </a:solidFill>
                        </a:rPr>
                        <a:t>Saw Sam</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sz="1900">
                          <a:solidFill>
                            <a:srgbClr val="980000"/>
                          </a:solidFill>
                        </a:rPr>
                        <a:t>Went Running</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sz="1900">
                          <a:solidFill>
                            <a:srgbClr val="980000"/>
                          </a:solidFill>
                        </a:rPr>
                        <a:t>Traveled to China</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r h="722700">
                <a:tc>
                  <a:txBody>
                    <a:bodyPr>
                      <a:noAutofit/>
                    </a:bodyPr>
                    <a:lstStyle/>
                    <a:p>
                      <a:pPr lvl="0" rtl="0" algn="ctr">
                        <a:spcBef>
                          <a:spcPts val="0"/>
                        </a:spcBef>
                        <a:buNone/>
                      </a:pPr>
                      <a:r>
                        <a:rPr lang="en" sz="1900">
                          <a:solidFill>
                            <a:srgbClr val="0000FF"/>
                          </a:solidFill>
                        </a:rPr>
                        <a:t>Mary</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a:txBody>
                    <a:bodyPr>
                      <a:noAutofit/>
                    </a:bodyPr>
                    <a:lstStyle/>
                    <a:p>
                      <a:pPr lvl="0" rtl="0" algn="ctr">
                        <a:spcBef>
                          <a:spcPts val="0"/>
                        </a:spcBef>
                        <a:buNone/>
                      </a:pPr>
                      <a:r>
                        <a:rPr lang="en" sz="1900">
                          <a:solidFill>
                            <a:srgbClr val="0000FF"/>
                          </a:solidFill>
                        </a:rPr>
                        <a:t>Went Home</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sz="1900">
                          <a:solidFill>
                            <a:srgbClr val="0000FF"/>
                          </a:solidFill>
                        </a:rPr>
                        <a:t>Saw a Movie</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t/>
                      </a:r>
                      <a:endParaRPr sz="1900"/>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r h="996475">
                <a:tc>
                  <a:txBody>
                    <a:bodyPr>
                      <a:noAutofit/>
                    </a:bodyPr>
                    <a:lstStyle/>
                    <a:p>
                      <a:pPr lvl="0" rtl="0" algn="ctr">
                        <a:spcBef>
                          <a:spcPts val="0"/>
                        </a:spcBef>
                        <a:buNone/>
                      </a:pPr>
                      <a:r>
                        <a:rPr lang="en" sz="1900">
                          <a:solidFill>
                            <a:srgbClr val="274E13"/>
                          </a:solidFill>
                        </a:rPr>
                        <a:t>Roy</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a:txBody>
                    <a:bodyPr>
                      <a:noAutofit/>
                    </a:bodyPr>
                    <a:lstStyle/>
                    <a:p>
                      <a:pPr lvl="0" rtl="0" algn="ctr">
                        <a:spcBef>
                          <a:spcPts val="0"/>
                        </a:spcBef>
                        <a:buNone/>
                      </a:pPr>
                      <a:r>
                        <a:rPr lang="en" sz="1900">
                          <a:solidFill>
                            <a:srgbClr val="38761D"/>
                          </a:solidFill>
                        </a:rPr>
                        <a:t>Is Feeling Sick</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sz="1900">
                          <a:solidFill>
                            <a:srgbClr val="38761D"/>
                          </a:solidFill>
                        </a:rPr>
                        <a:t>Saw a Movie</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t/>
                      </a:r>
                      <a:endParaRPr sz="1900"/>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r h="996475">
                <a:tc>
                  <a:txBody>
                    <a:bodyPr>
                      <a:noAutofit/>
                    </a:bodyPr>
                    <a:lstStyle/>
                    <a:p>
                      <a:pPr lvl="0" rtl="0" algn="ctr">
                        <a:spcBef>
                          <a:spcPts val="0"/>
                        </a:spcBef>
                        <a:buNone/>
                      </a:pPr>
                      <a:r>
                        <a:rPr lang="en" sz="1900">
                          <a:solidFill>
                            <a:srgbClr val="741B47"/>
                          </a:solidFill>
                        </a:rPr>
                        <a:t>Steve</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999999"/>
                    </a:solidFill>
                  </a:tcPr>
                </a:tc>
                <a:tc>
                  <a:txBody>
                    <a:bodyPr>
                      <a:noAutofit/>
                    </a:bodyPr>
                    <a:lstStyle/>
                    <a:p>
                      <a:pPr lvl="0" rtl="0" algn="ctr">
                        <a:spcBef>
                          <a:spcPts val="0"/>
                        </a:spcBef>
                        <a:buNone/>
                      </a:pPr>
                      <a:r>
                        <a:rPr lang="en" sz="1900">
                          <a:solidFill>
                            <a:srgbClr val="741B47"/>
                          </a:solidFill>
                        </a:rPr>
                        <a:t>Went to Class</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sz="1900">
                          <a:solidFill>
                            <a:srgbClr val="741B47"/>
                          </a:solidFill>
                        </a:rPr>
                        <a:t>Is a Baseball Player</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c>
                  <a:txBody>
                    <a:bodyPr>
                      <a:noAutofit/>
                    </a:bodyPr>
                    <a:lstStyle/>
                    <a:p>
                      <a:pPr lvl="0" rtl="0" algn="ctr">
                        <a:spcBef>
                          <a:spcPts val="0"/>
                        </a:spcBef>
                        <a:buNone/>
                      </a:pPr>
                      <a:r>
                        <a:rPr lang="en" sz="1900">
                          <a:solidFill>
                            <a:srgbClr val="741B47"/>
                          </a:solidFill>
                        </a:rPr>
                        <a:t>Enjoys Fashion</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CCCCCC"/>
                    </a:solidFill>
                  </a:tcPr>
                </a:tc>
              </a:tr>
            </a:tbl>
          </a:graphicData>
        </a:graphic>
      </p:graphicFrame>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pic>
        <p:nvPicPr>
          <p:cNvPr id="226" name="Shape 226"/>
          <p:cNvPicPr preferRelativeResize="0"/>
          <p:nvPr/>
        </p:nvPicPr>
        <p:blipFill>
          <a:blip r:embed="rId3">
            <a:alphaModFix/>
          </a:blip>
          <a:stretch>
            <a:fillRect/>
          </a:stretch>
        </p:blipFill>
        <p:spPr>
          <a:xfrm>
            <a:off x="6881200" y="3323875"/>
            <a:ext cx="2120524" cy="1413676"/>
          </a:xfrm>
          <a:prstGeom prst="rect">
            <a:avLst/>
          </a:prstGeom>
          <a:noFill/>
          <a:ln>
            <a:noFill/>
          </a:ln>
        </p:spPr>
      </p:pic>
      <p:sp>
        <p:nvSpPr>
          <p:cNvPr id="227" name="Shape 227"/>
          <p:cNvSpPr txBox="1"/>
          <p:nvPr>
            <p:ph type="title"/>
          </p:nvPr>
        </p:nvSpPr>
        <p:spPr>
          <a:xfrm>
            <a:off x="-142275" y="237625"/>
            <a:ext cx="9144000" cy="857400"/>
          </a:xfrm>
          <a:prstGeom prst="rect">
            <a:avLst/>
          </a:prstGeom>
        </p:spPr>
        <p:txBody>
          <a:bodyPr anchorCtr="0" anchor="t" bIns="91425" lIns="91425" rIns="91425" tIns="91425">
            <a:noAutofit/>
          </a:bodyPr>
          <a:lstStyle/>
          <a:p>
            <a:pPr lvl="0">
              <a:spcBef>
                <a:spcPts val="0"/>
              </a:spcBef>
              <a:buNone/>
            </a:pPr>
            <a:r>
              <a:rPr lang="en">
                <a:latin typeface="Bitter"/>
                <a:ea typeface="Bitter"/>
                <a:cs typeface="Bitter"/>
                <a:sym typeface="Bitter"/>
              </a:rPr>
              <a:t>Our Future with CAPITAL</a:t>
            </a:r>
          </a:p>
        </p:txBody>
      </p:sp>
      <p:pic>
        <p:nvPicPr>
          <p:cNvPr id="228" name="Shape 228"/>
          <p:cNvPicPr preferRelativeResize="0"/>
          <p:nvPr/>
        </p:nvPicPr>
        <p:blipFill>
          <a:blip r:embed="rId4">
            <a:alphaModFix/>
          </a:blip>
          <a:stretch>
            <a:fillRect/>
          </a:stretch>
        </p:blipFill>
        <p:spPr>
          <a:xfrm>
            <a:off x="1587600" y="953712"/>
            <a:ext cx="5638800" cy="3876675"/>
          </a:xfrm>
          <a:prstGeom prst="rect">
            <a:avLst/>
          </a:prstGeom>
          <a:noFill/>
          <a:ln>
            <a:noFill/>
          </a:ln>
        </p:spPr>
      </p:pic>
      <p:pic>
        <p:nvPicPr>
          <p:cNvPr id="229" name="Shape 229"/>
          <p:cNvPicPr preferRelativeResize="0"/>
          <p:nvPr/>
        </p:nvPicPr>
        <p:blipFill>
          <a:blip r:embed="rId5">
            <a:alphaModFix/>
          </a:blip>
          <a:stretch>
            <a:fillRect/>
          </a:stretch>
        </p:blipFill>
        <p:spPr>
          <a:xfrm>
            <a:off x="1616325" y="953712"/>
            <a:ext cx="5638800" cy="3876675"/>
          </a:xfrm>
          <a:prstGeom prst="rect">
            <a:avLst/>
          </a:prstGeom>
          <a:noFill/>
          <a:ln>
            <a:noFill/>
          </a:ln>
        </p:spPr>
      </p:pic>
      <p:sp>
        <p:nvSpPr>
          <p:cNvPr id="230" name="Shape 230"/>
          <p:cNvSpPr txBox="1"/>
          <p:nvPr>
            <p:ph type="title"/>
          </p:nvPr>
        </p:nvSpPr>
        <p:spPr>
          <a:xfrm>
            <a:off x="1093350" y="1095025"/>
            <a:ext cx="3138900" cy="857400"/>
          </a:xfrm>
          <a:prstGeom prst="rect">
            <a:avLst/>
          </a:prstGeom>
        </p:spPr>
        <p:txBody>
          <a:bodyPr anchorCtr="0" anchor="t" bIns="91425" lIns="91425" rIns="91425" tIns="91425">
            <a:noAutofit/>
          </a:bodyPr>
          <a:lstStyle/>
          <a:p>
            <a:pPr lvl="0" rtl="0">
              <a:spcBef>
                <a:spcPts val="0"/>
              </a:spcBef>
              <a:buNone/>
            </a:pPr>
            <a:r>
              <a:rPr lang="en">
                <a:latin typeface="Bitter"/>
                <a:ea typeface="Bitter"/>
                <a:cs typeface="Bitter"/>
                <a:sym typeface="Bitter"/>
              </a:rPr>
              <a:t>15,000,000</a:t>
            </a:r>
          </a:p>
        </p:txBody>
      </p:sp>
      <p:pic>
        <p:nvPicPr>
          <p:cNvPr id="231" name="Shape 231"/>
          <p:cNvPicPr preferRelativeResize="0"/>
          <p:nvPr/>
        </p:nvPicPr>
        <p:blipFill>
          <a:blip r:embed="rId6">
            <a:alphaModFix/>
          </a:blip>
          <a:stretch>
            <a:fillRect/>
          </a:stretch>
        </p:blipFill>
        <p:spPr>
          <a:xfrm>
            <a:off x="751350" y="2134975"/>
            <a:ext cx="1588375" cy="2382549"/>
          </a:xfrm>
          <a:prstGeom prst="rect">
            <a:avLst/>
          </a:prstGeom>
          <a:noFill/>
          <a:ln>
            <a:noFill/>
          </a:ln>
        </p:spPr>
      </p:pic>
      <p:pic>
        <p:nvPicPr>
          <p:cNvPr id="232" name="Shape 232"/>
          <p:cNvPicPr preferRelativeResize="0"/>
          <p:nvPr/>
        </p:nvPicPr>
        <p:blipFill>
          <a:blip r:embed="rId7">
            <a:alphaModFix/>
          </a:blip>
          <a:stretch>
            <a:fillRect/>
          </a:stretch>
        </p:blipFill>
        <p:spPr>
          <a:xfrm>
            <a:off x="6417674" y="1095031"/>
            <a:ext cx="1873649" cy="1785493"/>
          </a:xfrm>
          <a:prstGeom prst="rect">
            <a:avLst/>
          </a:prstGeom>
          <a:noFill/>
          <a:ln>
            <a:noFill/>
          </a:ln>
        </p:spPr>
      </p:pic>
      <p:pic>
        <p:nvPicPr>
          <p:cNvPr id="233" name="Shape 233"/>
          <p:cNvPicPr preferRelativeResize="0"/>
          <p:nvPr/>
        </p:nvPicPr>
        <p:blipFill>
          <a:blip r:embed="rId8">
            <a:alphaModFix/>
          </a:blip>
          <a:stretch>
            <a:fillRect/>
          </a:stretch>
        </p:blipFill>
        <p:spPr>
          <a:xfrm>
            <a:off x="338500" y="237625"/>
            <a:ext cx="1249100" cy="1249100"/>
          </a:xfrm>
          <a:prstGeom prst="rect">
            <a:avLst/>
          </a:prstGeom>
          <a:noFill/>
          <a:ln>
            <a:noFill/>
          </a:ln>
        </p:spPr>
      </p:pic>
    </p:spTree>
  </p:cSld>
  <p:clrMapOvr>
    <a:masterClrMapping/>
  </p:clrMapOvr>
  <p:transition>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28"/>
                                        </p:tgtEl>
                                      </p:cBhvr>
                                    </p:animEffect>
                                    <p:set>
                                      <p:cBhvr>
                                        <p:cTn dur="1" fill="hold">
                                          <p:stCondLst>
                                            <p:cond delay="1000"/>
                                          </p:stCondLst>
                                        </p:cTn>
                                        <p:tgtEl>
                                          <p:spTgt spid="22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pic>
        <p:nvPicPr>
          <p:cNvPr id="50" name="Shape 50"/>
          <p:cNvPicPr preferRelativeResize="0"/>
          <p:nvPr/>
        </p:nvPicPr>
        <p:blipFill>
          <a:blip r:embed="rId3">
            <a:alphaModFix/>
          </a:blip>
          <a:stretch>
            <a:fillRect/>
          </a:stretch>
        </p:blipFill>
        <p:spPr>
          <a:xfrm>
            <a:off x="5937987" y="1169500"/>
            <a:ext cx="3212024" cy="2208275"/>
          </a:xfrm>
          <a:prstGeom prst="rect">
            <a:avLst/>
          </a:prstGeom>
          <a:noFill/>
          <a:ln>
            <a:noFill/>
          </a:ln>
        </p:spPr>
      </p:pic>
      <p:sp>
        <p:nvSpPr>
          <p:cNvPr id="51" name="Shape 51"/>
          <p:cNvSpPr txBox="1"/>
          <p:nvPr>
            <p:ph type="title"/>
          </p:nvPr>
        </p:nvSpPr>
        <p:spPr>
          <a:xfrm>
            <a:off x="-6000" y="312100"/>
            <a:ext cx="9156000" cy="8574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lang="en" sz="3000">
                <a:solidFill>
                  <a:schemeClr val="lt1"/>
                </a:solidFill>
                <a:latin typeface="Bitter"/>
                <a:ea typeface="Bitter"/>
                <a:cs typeface="Bitter"/>
                <a:sym typeface="Bitter"/>
              </a:rPr>
              <a:t>Ravrocak</a:t>
            </a:r>
          </a:p>
        </p:txBody>
      </p:sp>
      <p:sp>
        <p:nvSpPr>
          <p:cNvPr id="52" name="Shape 52"/>
          <p:cNvSpPr txBox="1"/>
          <p:nvPr>
            <p:ph idx="1" type="body"/>
          </p:nvPr>
        </p:nvSpPr>
        <p:spPr>
          <a:xfrm>
            <a:off x="457200" y="1169500"/>
            <a:ext cx="5758200" cy="3359700"/>
          </a:xfrm>
          <a:prstGeom prst="rect">
            <a:avLst/>
          </a:prstGeom>
        </p:spPr>
        <p:txBody>
          <a:bodyPr anchorCtr="0" anchor="t" bIns="91425" lIns="91425" rIns="91425" tIns="91425">
            <a:noAutofit/>
          </a:bodyPr>
          <a:lstStyle/>
          <a:p>
            <a:pPr indent="-228600" lvl="0" marL="457200" rtl="0">
              <a:spcBef>
                <a:spcPts val="0"/>
              </a:spcBef>
              <a:buClr>
                <a:schemeClr val="lt1"/>
              </a:buClr>
            </a:pPr>
            <a:r>
              <a:rPr lang="en">
                <a:solidFill>
                  <a:schemeClr val="lt1"/>
                </a:solidFill>
              </a:rPr>
              <a:t>Carsoem rassark vesr usrark su seqa </a:t>
            </a:r>
          </a:p>
          <a:p>
            <a:pPr indent="-228600" lvl="1" marL="914400" marR="0" rtl="0">
              <a:lnSpc>
                <a:spcPct val="100000"/>
              </a:lnSpc>
              <a:spcBef>
                <a:spcPts val="0"/>
              </a:spcBef>
              <a:spcAft>
                <a:spcPts val="0"/>
              </a:spcAft>
              <a:buClr>
                <a:schemeClr val="lt1"/>
              </a:buClr>
              <a:buChar char="○"/>
            </a:pPr>
            <a:r>
              <a:rPr lang="en">
                <a:solidFill>
                  <a:schemeClr val="lt1"/>
                </a:solidFill>
              </a:rPr>
              <a:t>Tra raqarkad orvrobas. </a:t>
            </a:r>
          </a:p>
          <a:p>
            <a:pPr lvl="0" marR="0" rtl="0">
              <a:lnSpc>
                <a:spcPct val="100000"/>
              </a:lnSpc>
              <a:spcBef>
                <a:spcPts val="0"/>
              </a:spcBef>
              <a:spcAft>
                <a:spcPts val="0"/>
              </a:spcAft>
              <a:buNone/>
            </a:pPr>
            <a:r>
              <a:t/>
            </a:r>
            <a:endParaRPr>
              <a:solidFill>
                <a:schemeClr val="lt1"/>
              </a:solidFill>
            </a:endParaRPr>
          </a:p>
          <a:p>
            <a:pPr lvl="0" marR="0" rtl="0">
              <a:lnSpc>
                <a:spcPct val="100000"/>
              </a:lnSpc>
              <a:spcBef>
                <a:spcPts val="0"/>
              </a:spcBef>
              <a:spcAft>
                <a:spcPts val="0"/>
              </a:spcAft>
              <a:buNone/>
            </a:pPr>
            <a:r>
              <a:t/>
            </a:r>
            <a:endParaRPr>
              <a:solidFill>
                <a:schemeClr val="lt1"/>
              </a:solidFill>
            </a:endParaRPr>
          </a:p>
          <a:p>
            <a:pPr indent="-228600" lvl="0" marL="457200" rtl="0">
              <a:spcBef>
                <a:spcPts val="0"/>
              </a:spcBef>
              <a:buClr>
                <a:schemeClr val="lt1"/>
              </a:buClr>
            </a:pPr>
            <a:r>
              <a:rPr lang="en">
                <a:solidFill>
                  <a:schemeClr val="lt1"/>
                </a:solidFill>
              </a:rPr>
              <a:t>I koda mu sioromsaak ok su vros verr </a:t>
            </a:r>
          </a:p>
          <a:p>
            <a:pPr indent="-228600" lvl="1" marL="914400" marR="0" rtl="0">
              <a:lnSpc>
                <a:spcPct val="100000"/>
              </a:lnSpc>
              <a:spcBef>
                <a:spcPts val="0"/>
              </a:spcBef>
              <a:spcAft>
                <a:spcPts val="0"/>
              </a:spcAft>
              <a:buClr>
                <a:schemeClr val="lt1"/>
              </a:buClr>
              <a:buChar char="○"/>
            </a:pPr>
            <a:r>
              <a:rPr lang="en">
                <a:solidFill>
                  <a:schemeClr val="lt1"/>
                </a:solidFill>
              </a:rPr>
              <a:t>I kesrs roqa sussam sra </a:t>
            </a:r>
          </a:p>
          <a:p>
            <a:pPr indent="-228600" lvl="1" marL="914400" marR="0" rtl="0">
              <a:lnSpc>
                <a:spcPct val="100000"/>
              </a:lnSpc>
              <a:spcBef>
                <a:spcPts val="0"/>
              </a:spcBef>
              <a:spcAft>
                <a:spcPts val="0"/>
              </a:spcAft>
              <a:buClr>
                <a:schemeClr val="lt1"/>
              </a:buClr>
              <a:buChar char="○"/>
            </a:pPr>
            <a:r>
              <a:rPr lang="en">
                <a:solidFill>
                  <a:schemeClr val="lt1"/>
                </a:solidFill>
              </a:rPr>
              <a:t>Xomsr sromkroseum vrums voae ruimd </a:t>
            </a:r>
          </a:p>
          <a:p>
            <a:pPr indent="-228600" lvl="1" marL="914400" marR="0" rtl="0">
              <a:lnSpc>
                <a:spcPct val="100000"/>
              </a:lnSpc>
              <a:spcBef>
                <a:spcPts val="0"/>
              </a:spcBef>
              <a:spcAft>
                <a:spcPts val="0"/>
              </a:spcAft>
              <a:buClr>
                <a:schemeClr val="lt1"/>
              </a:buClr>
              <a:buChar char="○"/>
            </a:pPr>
            <a:r>
              <a:rPr lang="en">
                <a:solidFill>
                  <a:schemeClr val="lt1"/>
                </a:solidFill>
              </a:rPr>
              <a:t>Kukauma vru</a:t>
            </a:r>
          </a:p>
        </p:txBody>
      </p:sp>
      <p:sp>
        <p:nvSpPr>
          <p:cNvPr id="53" name="Shape 53"/>
          <p:cNvSpPr txBox="1"/>
          <p:nvPr/>
        </p:nvSpPr>
        <p:spPr>
          <a:xfrm>
            <a:off x="6760977" y="2236050"/>
            <a:ext cx="1673700" cy="671400"/>
          </a:xfrm>
          <a:prstGeom prst="rect">
            <a:avLst/>
          </a:prstGeom>
          <a:noFill/>
          <a:ln>
            <a:noFill/>
          </a:ln>
        </p:spPr>
        <p:txBody>
          <a:bodyPr anchorCtr="0" anchor="t" bIns="91425" lIns="91425" rIns="91425" tIns="91425">
            <a:noAutofit/>
          </a:bodyPr>
          <a:lstStyle/>
          <a:p>
            <a:pPr lvl="0" rtl="0" algn="ctr">
              <a:spcBef>
                <a:spcPts val="600"/>
              </a:spcBef>
              <a:buNone/>
            </a:pPr>
            <a:r>
              <a:rPr lang="en" sz="2000">
                <a:solidFill>
                  <a:schemeClr val="lt1"/>
                </a:solidFill>
              </a:rPr>
              <a:t>Tyunerr mar</a:t>
            </a:r>
          </a:p>
        </p:txBody>
      </p:sp>
      <p:sp>
        <p:nvSpPr>
          <p:cNvPr id="54" name="Shape 54"/>
          <p:cNvSpPr txBox="1"/>
          <p:nvPr>
            <p:ph idx="1" type="body"/>
          </p:nvPr>
        </p:nvSpPr>
        <p:spPr>
          <a:xfrm>
            <a:off x="6947175" y="1309600"/>
            <a:ext cx="708900" cy="671400"/>
          </a:xfrm>
          <a:prstGeom prst="rect">
            <a:avLst/>
          </a:prstGeom>
        </p:spPr>
        <p:txBody>
          <a:bodyPr anchorCtr="0" anchor="t" bIns="91425" lIns="91425" rIns="91425" tIns="91425">
            <a:noAutofit/>
          </a:bodyPr>
          <a:lstStyle/>
          <a:p>
            <a:pPr lvl="0" rtl="0">
              <a:spcBef>
                <a:spcPts val="0"/>
              </a:spcBef>
              <a:buNone/>
            </a:pPr>
            <a:r>
              <a:rPr lang="en" sz="1800"/>
              <a:t>14%</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pic>
        <p:nvPicPr>
          <p:cNvPr id="59" name="Shape 59"/>
          <p:cNvPicPr preferRelativeResize="0"/>
          <p:nvPr/>
        </p:nvPicPr>
        <p:blipFill>
          <a:blip r:embed="rId3">
            <a:alphaModFix/>
          </a:blip>
          <a:stretch>
            <a:fillRect/>
          </a:stretch>
        </p:blipFill>
        <p:spPr>
          <a:xfrm>
            <a:off x="6047173" y="2987662"/>
            <a:ext cx="2931576" cy="2012825"/>
          </a:xfrm>
          <a:prstGeom prst="rect">
            <a:avLst/>
          </a:prstGeom>
          <a:noFill/>
          <a:ln>
            <a:noFill/>
          </a:ln>
        </p:spPr>
      </p:pic>
      <p:pic>
        <p:nvPicPr>
          <p:cNvPr id="60" name="Shape 60"/>
          <p:cNvPicPr preferRelativeResize="0"/>
          <p:nvPr/>
        </p:nvPicPr>
        <p:blipFill>
          <a:blip r:embed="rId4">
            <a:alphaModFix/>
          </a:blip>
          <a:stretch>
            <a:fillRect/>
          </a:stretch>
        </p:blipFill>
        <p:spPr>
          <a:xfrm>
            <a:off x="3283124" y="3025790"/>
            <a:ext cx="3010625" cy="2071358"/>
          </a:xfrm>
          <a:prstGeom prst="rect">
            <a:avLst/>
          </a:prstGeom>
          <a:noFill/>
          <a:ln>
            <a:noFill/>
          </a:ln>
        </p:spPr>
      </p:pic>
      <p:pic>
        <p:nvPicPr>
          <p:cNvPr id="61" name="Shape 61"/>
          <p:cNvPicPr preferRelativeResize="0"/>
          <p:nvPr/>
        </p:nvPicPr>
        <p:blipFill>
          <a:blip r:embed="rId5">
            <a:alphaModFix/>
          </a:blip>
          <a:stretch>
            <a:fillRect/>
          </a:stretch>
        </p:blipFill>
        <p:spPr>
          <a:xfrm>
            <a:off x="4685086" y="958733"/>
            <a:ext cx="3010625" cy="2067066"/>
          </a:xfrm>
          <a:prstGeom prst="rect">
            <a:avLst/>
          </a:prstGeom>
          <a:noFill/>
          <a:ln>
            <a:noFill/>
          </a:ln>
        </p:spPr>
      </p:pic>
      <p:pic>
        <p:nvPicPr>
          <p:cNvPr id="62" name="Shape 62"/>
          <p:cNvPicPr preferRelativeResize="0"/>
          <p:nvPr/>
        </p:nvPicPr>
        <p:blipFill>
          <a:blip r:embed="rId6">
            <a:alphaModFix/>
          </a:blip>
          <a:stretch>
            <a:fillRect/>
          </a:stretch>
        </p:blipFill>
        <p:spPr>
          <a:xfrm>
            <a:off x="-561600" y="928334"/>
            <a:ext cx="5313025" cy="3652715"/>
          </a:xfrm>
          <a:prstGeom prst="rect">
            <a:avLst/>
          </a:prstGeom>
          <a:noFill/>
          <a:ln>
            <a:noFill/>
          </a:ln>
        </p:spPr>
      </p:pic>
      <p:sp>
        <p:nvSpPr>
          <p:cNvPr id="63" name="Shape 63"/>
          <p:cNvSpPr txBox="1"/>
          <p:nvPr>
            <p:ph type="title"/>
          </p:nvPr>
        </p:nvSpPr>
        <p:spPr>
          <a:xfrm>
            <a:off x="-6025" y="346075"/>
            <a:ext cx="9156000" cy="857400"/>
          </a:xfrm>
          <a:prstGeom prst="rect">
            <a:avLst/>
          </a:prstGeom>
        </p:spPr>
        <p:txBody>
          <a:bodyPr anchorCtr="0" anchor="t" bIns="91425" lIns="91425" rIns="91425" tIns="91425">
            <a:noAutofit/>
          </a:bodyPr>
          <a:lstStyle/>
          <a:p>
            <a:pPr lvl="0">
              <a:spcBef>
                <a:spcPts val="0"/>
              </a:spcBef>
              <a:buNone/>
            </a:pPr>
            <a:r>
              <a:rPr lang="en">
                <a:latin typeface="Bitter"/>
                <a:ea typeface="Bitter"/>
                <a:cs typeface="Bitter"/>
                <a:sym typeface="Bitter"/>
              </a:rPr>
              <a:t>How Prevalent is Adult Illiteracy?</a:t>
            </a:r>
          </a:p>
        </p:txBody>
      </p:sp>
      <p:sp>
        <p:nvSpPr>
          <p:cNvPr id="64" name="Shape 64"/>
          <p:cNvSpPr txBox="1"/>
          <p:nvPr>
            <p:ph idx="1" type="body"/>
          </p:nvPr>
        </p:nvSpPr>
        <p:spPr>
          <a:xfrm>
            <a:off x="1260750" y="1401875"/>
            <a:ext cx="708900" cy="671400"/>
          </a:xfrm>
          <a:prstGeom prst="rect">
            <a:avLst/>
          </a:prstGeom>
        </p:spPr>
        <p:txBody>
          <a:bodyPr anchorCtr="0" anchor="t" bIns="91425" lIns="91425" rIns="91425" tIns="91425">
            <a:noAutofit/>
          </a:bodyPr>
          <a:lstStyle/>
          <a:p>
            <a:pPr lvl="0" rtl="0">
              <a:spcBef>
                <a:spcPts val="0"/>
              </a:spcBef>
              <a:buNone/>
            </a:pPr>
            <a:r>
              <a:rPr lang="en"/>
              <a:t>14%</a:t>
            </a:r>
          </a:p>
        </p:txBody>
      </p:sp>
      <p:sp>
        <p:nvSpPr>
          <p:cNvPr id="65" name="Shape 65"/>
          <p:cNvSpPr txBox="1"/>
          <p:nvPr/>
        </p:nvSpPr>
        <p:spPr>
          <a:xfrm>
            <a:off x="1260749" y="2987655"/>
            <a:ext cx="1878000" cy="753300"/>
          </a:xfrm>
          <a:prstGeom prst="rect">
            <a:avLst/>
          </a:prstGeom>
          <a:noFill/>
          <a:ln>
            <a:noFill/>
          </a:ln>
        </p:spPr>
        <p:txBody>
          <a:bodyPr anchorCtr="0" anchor="t" bIns="91425" lIns="91425" rIns="91425" tIns="91425">
            <a:noAutofit/>
          </a:bodyPr>
          <a:lstStyle/>
          <a:p>
            <a:pPr lvl="0" rtl="0" algn="ctr">
              <a:spcBef>
                <a:spcPts val="600"/>
              </a:spcBef>
              <a:buNone/>
            </a:pPr>
            <a:r>
              <a:rPr lang="en" sz="2000">
                <a:solidFill>
                  <a:schemeClr val="lt1"/>
                </a:solidFill>
              </a:rPr>
              <a:t>of U.S. adults</a:t>
            </a:r>
          </a:p>
        </p:txBody>
      </p:sp>
      <p:sp>
        <p:nvSpPr>
          <p:cNvPr id="66" name="Shape 66"/>
          <p:cNvSpPr txBox="1"/>
          <p:nvPr>
            <p:ph idx="1" type="body"/>
          </p:nvPr>
        </p:nvSpPr>
        <p:spPr>
          <a:xfrm>
            <a:off x="5455350" y="1265750"/>
            <a:ext cx="912300" cy="671400"/>
          </a:xfrm>
          <a:prstGeom prst="rect">
            <a:avLst/>
          </a:prstGeom>
        </p:spPr>
        <p:txBody>
          <a:bodyPr anchorCtr="0" anchor="t" bIns="91425" lIns="91425" rIns="91425" tIns="91425">
            <a:noAutofit/>
          </a:bodyPr>
          <a:lstStyle/>
          <a:p>
            <a:pPr lvl="0" rtl="0">
              <a:spcBef>
                <a:spcPts val="0"/>
              </a:spcBef>
              <a:buNone/>
            </a:pPr>
            <a:r>
              <a:rPr lang="en" sz="2200"/>
              <a:t>24%</a:t>
            </a:r>
          </a:p>
        </p:txBody>
      </p:sp>
      <p:sp>
        <p:nvSpPr>
          <p:cNvPr id="67" name="Shape 67"/>
          <p:cNvSpPr txBox="1"/>
          <p:nvPr>
            <p:ph idx="1" type="body"/>
          </p:nvPr>
        </p:nvSpPr>
        <p:spPr>
          <a:xfrm>
            <a:off x="3937575" y="3443300"/>
            <a:ext cx="912300" cy="671400"/>
          </a:xfrm>
          <a:prstGeom prst="rect">
            <a:avLst/>
          </a:prstGeom>
        </p:spPr>
        <p:txBody>
          <a:bodyPr anchorCtr="0" anchor="t" bIns="91425" lIns="91425" rIns="91425" tIns="91425">
            <a:noAutofit/>
          </a:bodyPr>
          <a:lstStyle/>
          <a:p>
            <a:pPr lvl="0" rtl="0">
              <a:spcBef>
                <a:spcPts val="0"/>
              </a:spcBef>
              <a:buNone/>
            </a:pPr>
            <a:r>
              <a:rPr lang="en" sz="2600"/>
              <a:t>41%</a:t>
            </a:r>
          </a:p>
        </p:txBody>
      </p:sp>
      <p:sp>
        <p:nvSpPr>
          <p:cNvPr id="68" name="Shape 68"/>
          <p:cNvSpPr txBox="1"/>
          <p:nvPr>
            <p:ph idx="1" type="body"/>
          </p:nvPr>
        </p:nvSpPr>
        <p:spPr>
          <a:xfrm>
            <a:off x="6778825" y="3910150"/>
            <a:ext cx="1269900" cy="912900"/>
          </a:xfrm>
          <a:prstGeom prst="rect">
            <a:avLst/>
          </a:prstGeom>
        </p:spPr>
        <p:txBody>
          <a:bodyPr anchorCtr="0" anchor="t" bIns="91425" lIns="91425" rIns="91425" tIns="91425">
            <a:noAutofit/>
          </a:bodyPr>
          <a:lstStyle/>
          <a:p>
            <a:pPr lvl="0" rtl="0">
              <a:spcBef>
                <a:spcPts val="0"/>
              </a:spcBef>
              <a:buNone/>
            </a:pPr>
            <a:r>
              <a:rPr lang="en" sz="3000"/>
              <a:t>70%</a:t>
            </a:r>
          </a:p>
        </p:txBody>
      </p:sp>
      <p:sp>
        <p:nvSpPr>
          <p:cNvPr id="69" name="Shape 69"/>
          <p:cNvSpPr txBox="1"/>
          <p:nvPr/>
        </p:nvSpPr>
        <p:spPr>
          <a:xfrm>
            <a:off x="5541325" y="1999412"/>
            <a:ext cx="1532099" cy="671400"/>
          </a:xfrm>
          <a:prstGeom prst="rect">
            <a:avLst/>
          </a:prstGeom>
          <a:noFill/>
          <a:ln>
            <a:noFill/>
          </a:ln>
        </p:spPr>
        <p:txBody>
          <a:bodyPr anchorCtr="0" anchor="t" bIns="91425" lIns="91425" rIns="91425" tIns="91425">
            <a:noAutofit/>
          </a:bodyPr>
          <a:lstStyle/>
          <a:p>
            <a:pPr lvl="0" rtl="0" algn="ctr">
              <a:spcBef>
                <a:spcPts val="600"/>
              </a:spcBef>
              <a:buNone/>
            </a:pPr>
            <a:r>
              <a:rPr lang="en">
                <a:solidFill>
                  <a:schemeClr val="lt1"/>
                </a:solidFill>
              </a:rPr>
              <a:t>of black U.S. adults</a:t>
            </a:r>
          </a:p>
        </p:txBody>
      </p:sp>
      <p:sp>
        <p:nvSpPr>
          <p:cNvPr id="70" name="Shape 70"/>
          <p:cNvSpPr txBox="1"/>
          <p:nvPr/>
        </p:nvSpPr>
        <p:spPr>
          <a:xfrm>
            <a:off x="4783900" y="3499237"/>
            <a:ext cx="912300" cy="1283700"/>
          </a:xfrm>
          <a:prstGeom prst="rect">
            <a:avLst/>
          </a:prstGeom>
          <a:noFill/>
          <a:ln>
            <a:noFill/>
          </a:ln>
        </p:spPr>
        <p:txBody>
          <a:bodyPr anchorCtr="0" anchor="t" bIns="91425" lIns="91425" rIns="91425" tIns="91425">
            <a:noAutofit/>
          </a:bodyPr>
          <a:lstStyle/>
          <a:p>
            <a:pPr lvl="0" rtl="0" algn="ctr">
              <a:spcBef>
                <a:spcPts val="600"/>
              </a:spcBef>
              <a:buNone/>
            </a:pPr>
            <a:r>
              <a:rPr lang="en">
                <a:solidFill>
                  <a:schemeClr val="lt1"/>
                </a:solidFill>
              </a:rPr>
              <a:t>of Hispanic U.S. adults</a:t>
            </a:r>
          </a:p>
        </p:txBody>
      </p:sp>
      <p:sp>
        <p:nvSpPr>
          <p:cNvPr id="71" name="Shape 71"/>
          <p:cNvSpPr txBox="1"/>
          <p:nvPr/>
        </p:nvSpPr>
        <p:spPr>
          <a:xfrm>
            <a:off x="7484825" y="3297362"/>
            <a:ext cx="912300" cy="1283699"/>
          </a:xfrm>
          <a:prstGeom prst="rect">
            <a:avLst/>
          </a:prstGeom>
          <a:noFill/>
          <a:ln>
            <a:noFill/>
          </a:ln>
        </p:spPr>
        <p:txBody>
          <a:bodyPr anchorCtr="0" anchor="t" bIns="91425" lIns="91425" rIns="91425" tIns="91425">
            <a:noAutofit/>
          </a:bodyPr>
          <a:lstStyle/>
          <a:p>
            <a:pPr lvl="0" rtl="0" algn="ctr">
              <a:spcBef>
                <a:spcPts val="600"/>
              </a:spcBef>
              <a:buNone/>
            </a:pPr>
            <a:r>
              <a:rPr lang="en" sz="1000">
                <a:solidFill>
                  <a:schemeClr val="lt1"/>
                </a:solidFill>
              </a:rPr>
              <a:t>of incarcerated U.S. adults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par>
                                <p:cTn fill="hold" nodeType="with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6000" y="565250"/>
            <a:ext cx="9156000" cy="857400"/>
          </a:xfrm>
          <a:prstGeom prst="rect">
            <a:avLst/>
          </a:prstGeom>
        </p:spPr>
        <p:txBody>
          <a:bodyPr anchorCtr="0" anchor="t" bIns="91425" lIns="91425" rIns="91425" tIns="91425">
            <a:noAutofit/>
          </a:bodyPr>
          <a:lstStyle/>
          <a:p>
            <a:pPr lvl="0">
              <a:spcBef>
                <a:spcPts val="0"/>
              </a:spcBef>
              <a:buNone/>
            </a:pPr>
            <a:r>
              <a:rPr lang="en">
                <a:latin typeface="Bitter"/>
                <a:ea typeface="Bitter"/>
                <a:cs typeface="Bitter"/>
                <a:sym typeface="Bitter"/>
              </a:rPr>
              <a:t>Current Instructor Problems</a:t>
            </a:r>
          </a:p>
        </p:txBody>
      </p:sp>
      <p:pic>
        <p:nvPicPr>
          <p:cNvPr id="77" name="Shape 77"/>
          <p:cNvPicPr preferRelativeResize="0"/>
          <p:nvPr/>
        </p:nvPicPr>
        <p:blipFill>
          <a:blip r:embed="rId3">
            <a:alphaModFix/>
          </a:blip>
          <a:stretch>
            <a:fillRect/>
          </a:stretch>
        </p:blipFill>
        <p:spPr>
          <a:xfrm>
            <a:off x="2282686" y="1538873"/>
            <a:ext cx="4578625" cy="3058300"/>
          </a:xfrm>
          <a:prstGeom prst="rect">
            <a:avLst/>
          </a:prstGeom>
          <a:noFill/>
          <a:ln>
            <a:noFill/>
          </a:ln>
        </p:spPr>
      </p:pic>
      <p:pic>
        <p:nvPicPr>
          <p:cNvPr id="78" name="Shape 78"/>
          <p:cNvPicPr preferRelativeResize="0"/>
          <p:nvPr/>
        </p:nvPicPr>
        <p:blipFill>
          <a:blip r:embed="rId4">
            <a:alphaModFix/>
          </a:blip>
          <a:stretch>
            <a:fillRect/>
          </a:stretch>
        </p:blipFill>
        <p:spPr>
          <a:xfrm>
            <a:off x="735925" y="225737"/>
            <a:ext cx="1357075" cy="1357075"/>
          </a:xfrm>
          <a:prstGeom prst="rect">
            <a:avLst/>
          </a:prstGeom>
          <a:noFill/>
          <a:ln>
            <a:noFill/>
          </a:ln>
        </p:spPr>
      </p:pic>
      <p:pic>
        <p:nvPicPr>
          <p:cNvPr id="79" name="Shape 79"/>
          <p:cNvPicPr preferRelativeResize="0"/>
          <p:nvPr/>
        </p:nvPicPr>
        <p:blipFill>
          <a:blip r:embed="rId5">
            <a:alphaModFix/>
          </a:blip>
          <a:stretch>
            <a:fillRect/>
          </a:stretch>
        </p:blipFill>
        <p:spPr>
          <a:xfrm>
            <a:off x="735916" y="3446877"/>
            <a:ext cx="1357074" cy="1470875"/>
          </a:xfrm>
          <a:prstGeom prst="rect">
            <a:avLst/>
          </a:prstGeom>
          <a:noFill/>
          <a:ln>
            <a:noFill/>
          </a:ln>
        </p:spPr>
      </p:pic>
      <p:pic>
        <p:nvPicPr>
          <p:cNvPr id="80" name="Shape 80"/>
          <p:cNvPicPr preferRelativeResize="0"/>
          <p:nvPr/>
        </p:nvPicPr>
        <p:blipFill>
          <a:blip r:embed="rId6">
            <a:alphaModFix/>
          </a:blip>
          <a:stretch>
            <a:fillRect/>
          </a:stretch>
        </p:blipFill>
        <p:spPr>
          <a:xfrm>
            <a:off x="152825" y="1836323"/>
            <a:ext cx="1510643" cy="1357075"/>
          </a:xfrm>
          <a:prstGeom prst="rect">
            <a:avLst/>
          </a:prstGeom>
          <a:noFill/>
          <a:ln>
            <a:noFill/>
          </a:ln>
        </p:spPr>
      </p:pic>
      <p:pic>
        <p:nvPicPr>
          <p:cNvPr id="81" name="Shape 81"/>
          <p:cNvPicPr preferRelativeResize="0"/>
          <p:nvPr/>
        </p:nvPicPr>
        <p:blipFill>
          <a:blip r:embed="rId7">
            <a:alphaModFix/>
          </a:blip>
          <a:stretch>
            <a:fillRect/>
          </a:stretch>
        </p:blipFill>
        <p:spPr>
          <a:xfrm>
            <a:off x="7480500" y="1836324"/>
            <a:ext cx="1510650" cy="1553124"/>
          </a:xfrm>
          <a:prstGeom prst="rect">
            <a:avLst/>
          </a:prstGeom>
          <a:noFill/>
          <a:ln>
            <a:noFill/>
          </a:ln>
        </p:spPr>
      </p:pic>
      <p:pic>
        <p:nvPicPr>
          <p:cNvPr id="82" name="Shape 82"/>
          <p:cNvPicPr preferRelativeResize="0"/>
          <p:nvPr/>
        </p:nvPicPr>
        <p:blipFill>
          <a:blip r:embed="rId8">
            <a:alphaModFix/>
          </a:blip>
          <a:stretch>
            <a:fillRect/>
          </a:stretch>
        </p:blipFill>
        <p:spPr>
          <a:xfrm>
            <a:off x="7199137" y="286274"/>
            <a:ext cx="1296549" cy="1296549"/>
          </a:xfrm>
          <a:prstGeom prst="rect">
            <a:avLst/>
          </a:prstGeom>
          <a:noFill/>
          <a:ln>
            <a:noFill/>
          </a:ln>
        </p:spPr>
      </p:pic>
      <p:pic>
        <p:nvPicPr>
          <p:cNvPr id="83" name="Shape 83"/>
          <p:cNvPicPr preferRelativeResize="0"/>
          <p:nvPr/>
        </p:nvPicPr>
        <p:blipFill>
          <a:blip r:embed="rId9">
            <a:alphaModFix/>
          </a:blip>
          <a:stretch>
            <a:fillRect/>
          </a:stretch>
        </p:blipFill>
        <p:spPr>
          <a:xfrm>
            <a:off x="7199151" y="3538455"/>
            <a:ext cx="1296523" cy="1287720"/>
          </a:xfrm>
          <a:prstGeom prst="rect">
            <a:avLst/>
          </a:prstGeom>
          <a:noFill/>
          <a:ln>
            <a:noFill/>
          </a:ln>
        </p:spPr>
      </p:pic>
      <p:sp>
        <p:nvSpPr>
          <p:cNvPr id="84" name="Shape 84"/>
          <p:cNvSpPr/>
          <p:nvPr/>
        </p:nvSpPr>
        <p:spPr>
          <a:xfrm>
            <a:off x="701950" y="191787"/>
            <a:ext cx="1425000" cy="1425000"/>
          </a:xfrm>
          <a:prstGeom prst="mathMultiply">
            <a:avLst>
              <a:gd fmla="val 23520" name="adj1"/>
            </a:avLst>
          </a:prstGeom>
          <a:solidFill>
            <a:srgbClr val="FF0000"/>
          </a:solidFill>
          <a:ln cap="flat" cmpd="sng" w="38100">
            <a:solidFill>
              <a:srgbClr val="5B0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5" name="Shape 85"/>
          <p:cNvSpPr/>
          <p:nvPr/>
        </p:nvSpPr>
        <p:spPr>
          <a:xfrm>
            <a:off x="195650" y="1859237"/>
            <a:ext cx="1425000" cy="1425000"/>
          </a:xfrm>
          <a:prstGeom prst="mathMultiply">
            <a:avLst>
              <a:gd fmla="val 23520" name="adj1"/>
            </a:avLst>
          </a:prstGeom>
          <a:solidFill>
            <a:srgbClr val="FF0000"/>
          </a:solidFill>
          <a:ln cap="flat" cmpd="sng" w="38100">
            <a:solidFill>
              <a:srgbClr val="5B0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b="1"/>
          </a:p>
        </p:txBody>
      </p:sp>
      <p:sp>
        <p:nvSpPr>
          <p:cNvPr id="86" name="Shape 86"/>
          <p:cNvSpPr/>
          <p:nvPr/>
        </p:nvSpPr>
        <p:spPr>
          <a:xfrm>
            <a:off x="701950" y="3526687"/>
            <a:ext cx="1425000" cy="1425000"/>
          </a:xfrm>
          <a:prstGeom prst="mathMultiply">
            <a:avLst>
              <a:gd fmla="val 23520" name="adj1"/>
            </a:avLst>
          </a:prstGeom>
          <a:solidFill>
            <a:srgbClr val="FF0000"/>
          </a:solidFill>
          <a:ln cap="flat" cmpd="sng" w="38100">
            <a:solidFill>
              <a:srgbClr val="5B0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5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5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2391900" y="622775"/>
            <a:ext cx="4360200" cy="857400"/>
          </a:xfrm>
          <a:prstGeom prst="rect">
            <a:avLst/>
          </a:prstGeom>
        </p:spPr>
        <p:txBody>
          <a:bodyPr anchorCtr="0" anchor="t" bIns="91425" lIns="91425" rIns="91425" tIns="91425">
            <a:noAutofit/>
          </a:bodyPr>
          <a:lstStyle/>
          <a:p>
            <a:pPr lvl="0" rtl="0">
              <a:spcBef>
                <a:spcPts val="0"/>
              </a:spcBef>
              <a:buNone/>
            </a:pPr>
            <a:r>
              <a:rPr lang="en">
                <a:latin typeface="Bitter"/>
                <a:ea typeface="Bitter"/>
                <a:cs typeface="Bitter"/>
                <a:sym typeface="Bitter"/>
              </a:rPr>
              <a:t>Current Student Problems</a:t>
            </a:r>
          </a:p>
        </p:txBody>
      </p:sp>
      <p:pic>
        <p:nvPicPr>
          <p:cNvPr id="92" name="Shape 92"/>
          <p:cNvPicPr preferRelativeResize="0"/>
          <p:nvPr/>
        </p:nvPicPr>
        <p:blipFill rotWithShape="1">
          <a:blip r:embed="rId3">
            <a:alphaModFix/>
          </a:blip>
          <a:srcRect b="21960" l="0" r="0" t="0"/>
          <a:stretch/>
        </p:blipFill>
        <p:spPr>
          <a:xfrm>
            <a:off x="3058375" y="1480170"/>
            <a:ext cx="3014462" cy="2975729"/>
          </a:xfrm>
          <a:prstGeom prst="rect">
            <a:avLst/>
          </a:prstGeom>
          <a:noFill/>
          <a:ln>
            <a:noFill/>
          </a:ln>
        </p:spPr>
      </p:pic>
      <p:pic>
        <p:nvPicPr>
          <p:cNvPr id="93" name="Shape 93"/>
          <p:cNvPicPr preferRelativeResize="0"/>
          <p:nvPr/>
        </p:nvPicPr>
        <p:blipFill>
          <a:blip r:embed="rId4">
            <a:alphaModFix/>
          </a:blip>
          <a:stretch>
            <a:fillRect/>
          </a:stretch>
        </p:blipFill>
        <p:spPr>
          <a:xfrm>
            <a:off x="7422425" y="2047862"/>
            <a:ext cx="1389150" cy="1389150"/>
          </a:xfrm>
          <a:prstGeom prst="rect">
            <a:avLst/>
          </a:prstGeom>
          <a:noFill/>
          <a:ln>
            <a:noFill/>
          </a:ln>
        </p:spPr>
      </p:pic>
      <p:pic>
        <p:nvPicPr>
          <p:cNvPr id="94" name="Shape 94"/>
          <p:cNvPicPr preferRelativeResize="0"/>
          <p:nvPr/>
        </p:nvPicPr>
        <p:blipFill>
          <a:blip r:embed="rId5">
            <a:alphaModFix/>
          </a:blip>
          <a:stretch>
            <a:fillRect/>
          </a:stretch>
        </p:blipFill>
        <p:spPr>
          <a:xfrm>
            <a:off x="866981" y="3426544"/>
            <a:ext cx="1553400" cy="1486081"/>
          </a:xfrm>
          <a:prstGeom prst="rect">
            <a:avLst/>
          </a:prstGeom>
          <a:noFill/>
          <a:ln>
            <a:noFill/>
          </a:ln>
        </p:spPr>
      </p:pic>
      <p:sp>
        <p:nvSpPr>
          <p:cNvPr id="95" name="Shape 95"/>
          <p:cNvSpPr/>
          <p:nvPr/>
        </p:nvSpPr>
        <p:spPr>
          <a:xfrm>
            <a:off x="931162" y="3341375"/>
            <a:ext cx="1425000" cy="1425000"/>
          </a:xfrm>
          <a:prstGeom prst="mathMultiply">
            <a:avLst>
              <a:gd fmla="val 23520" name="adj1"/>
            </a:avLst>
          </a:prstGeom>
          <a:solidFill>
            <a:srgbClr val="FF0000"/>
          </a:solidFill>
          <a:ln cap="flat" cmpd="sng" w="38100">
            <a:solidFill>
              <a:srgbClr val="5B0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6" name="Shape 96"/>
          <p:cNvPicPr preferRelativeResize="0"/>
          <p:nvPr/>
        </p:nvPicPr>
        <p:blipFill>
          <a:blip r:embed="rId6">
            <a:alphaModFix/>
          </a:blip>
          <a:stretch>
            <a:fillRect/>
          </a:stretch>
        </p:blipFill>
        <p:spPr>
          <a:xfrm>
            <a:off x="813650" y="314725"/>
            <a:ext cx="1357075" cy="1357075"/>
          </a:xfrm>
          <a:prstGeom prst="rect">
            <a:avLst/>
          </a:prstGeom>
          <a:noFill/>
          <a:ln>
            <a:noFill/>
          </a:ln>
        </p:spPr>
      </p:pic>
      <p:sp>
        <p:nvSpPr>
          <p:cNvPr id="97" name="Shape 97"/>
          <p:cNvSpPr/>
          <p:nvPr/>
        </p:nvSpPr>
        <p:spPr>
          <a:xfrm>
            <a:off x="779700" y="280762"/>
            <a:ext cx="1425000" cy="1425000"/>
          </a:xfrm>
          <a:prstGeom prst="mathMultiply">
            <a:avLst>
              <a:gd fmla="val 23520" name="adj1"/>
            </a:avLst>
          </a:prstGeom>
          <a:solidFill>
            <a:srgbClr val="FF0000"/>
          </a:solidFill>
          <a:ln cap="flat" cmpd="sng" w="38100">
            <a:solidFill>
              <a:srgbClr val="5B0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8" name="Shape 98"/>
          <p:cNvPicPr preferRelativeResize="0"/>
          <p:nvPr/>
        </p:nvPicPr>
        <p:blipFill>
          <a:blip r:embed="rId7">
            <a:alphaModFix/>
          </a:blip>
          <a:stretch>
            <a:fillRect/>
          </a:stretch>
        </p:blipFill>
        <p:spPr>
          <a:xfrm>
            <a:off x="558581" y="1880425"/>
            <a:ext cx="1286275" cy="1286275"/>
          </a:xfrm>
          <a:prstGeom prst="rect">
            <a:avLst/>
          </a:prstGeom>
          <a:noFill/>
          <a:ln>
            <a:noFill/>
          </a:ln>
        </p:spPr>
      </p:pic>
      <p:sp>
        <p:nvSpPr>
          <p:cNvPr id="99" name="Shape 99"/>
          <p:cNvSpPr/>
          <p:nvPr/>
        </p:nvSpPr>
        <p:spPr>
          <a:xfrm>
            <a:off x="391062" y="1811062"/>
            <a:ext cx="1425000" cy="1425000"/>
          </a:xfrm>
          <a:prstGeom prst="mathMultiply">
            <a:avLst>
              <a:gd fmla="val 23520" name="adj1"/>
            </a:avLst>
          </a:prstGeom>
          <a:solidFill>
            <a:srgbClr val="FF0000"/>
          </a:solidFill>
          <a:ln cap="flat" cmpd="sng" w="38100">
            <a:solidFill>
              <a:srgbClr val="5B0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0" name="Shape 100"/>
          <p:cNvPicPr preferRelativeResize="0"/>
          <p:nvPr/>
        </p:nvPicPr>
        <p:blipFill>
          <a:blip r:embed="rId8">
            <a:alphaModFix/>
          </a:blip>
          <a:stretch>
            <a:fillRect/>
          </a:stretch>
        </p:blipFill>
        <p:spPr>
          <a:xfrm>
            <a:off x="6775050" y="3673787"/>
            <a:ext cx="1553400" cy="991600"/>
          </a:xfrm>
          <a:prstGeom prst="rect">
            <a:avLst/>
          </a:prstGeom>
          <a:noFill/>
          <a:ln>
            <a:noFill/>
          </a:ln>
        </p:spPr>
      </p:pic>
      <p:pic>
        <p:nvPicPr>
          <p:cNvPr id="101" name="Shape 101"/>
          <p:cNvPicPr preferRelativeResize="0"/>
          <p:nvPr/>
        </p:nvPicPr>
        <p:blipFill>
          <a:blip r:embed="rId9">
            <a:alphaModFix/>
          </a:blip>
          <a:stretch>
            <a:fillRect/>
          </a:stretch>
        </p:blipFill>
        <p:spPr>
          <a:xfrm>
            <a:off x="7315150" y="514537"/>
            <a:ext cx="1296549" cy="129654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12000" y="0"/>
            <a:ext cx="9156000" cy="823200"/>
          </a:xfrm>
          <a:prstGeom prst="rect">
            <a:avLst/>
          </a:prstGeom>
        </p:spPr>
        <p:txBody>
          <a:bodyPr anchorCtr="0" anchor="t" bIns="91425" lIns="91425" rIns="91425" tIns="91425">
            <a:noAutofit/>
          </a:bodyPr>
          <a:lstStyle/>
          <a:p>
            <a:pPr lvl="0">
              <a:spcBef>
                <a:spcPts val="0"/>
              </a:spcBef>
              <a:buNone/>
            </a:pPr>
            <a:r>
              <a:rPr lang="en" sz="10000">
                <a:latin typeface="Bitter"/>
                <a:ea typeface="Bitter"/>
                <a:cs typeface="Bitter"/>
                <a:sym typeface="Bitter"/>
              </a:rPr>
              <a:t>CAPITAL</a:t>
            </a:r>
          </a:p>
        </p:txBody>
      </p:sp>
      <p:pic>
        <p:nvPicPr>
          <p:cNvPr id="107" name="Shape 107"/>
          <p:cNvPicPr preferRelativeResize="0"/>
          <p:nvPr/>
        </p:nvPicPr>
        <p:blipFill>
          <a:blip r:embed="rId3">
            <a:alphaModFix/>
          </a:blip>
          <a:stretch>
            <a:fillRect/>
          </a:stretch>
        </p:blipFill>
        <p:spPr>
          <a:xfrm>
            <a:off x="3252774" y="2300574"/>
            <a:ext cx="2638425" cy="2638425"/>
          </a:xfrm>
          <a:prstGeom prst="rect">
            <a:avLst/>
          </a:prstGeom>
          <a:noFill/>
          <a:ln>
            <a:noFill/>
          </a:ln>
        </p:spPr>
      </p:pic>
      <p:sp>
        <p:nvSpPr>
          <p:cNvPr id="108" name="Shape 108"/>
          <p:cNvSpPr txBox="1"/>
          <p:nvPr/>
        </p:nvSpPr>
        <p:spPr>
          <a:xfrm>
            <a:off x="-100" y="1340625"/>
            <a:ext cx="9144000" cy="868500"/>
          </a:xfrm>
          <a:prstGeom prst="rect">
            <a:avLst/>
          </a:prstGeom>
          <a:noFill/>
          <a:ln>
            <a:noFill/>
          </a:ln>
        </p:spPr>
        <p:txBody>
          <a:bodyPr anchorCtr="0" anchor="ctr" bIns="91425" lIns="91425" rIns="91425" tIns="91425">
            <a:noAutofit/>
          </a:bodyPr>
          <a:lstStyle/>
          <a:p>
            <a:pPr lvl="0" rtl="0" algn="ctr">
              <a:spcBef>
                <a:spcPts val="0"/>
              </a:spcBef>
              <a:buNone/>
            </a:pPr>
            <a:r>
              <a:rPr b="1" lang="en" sz="3000">
                <a:solidFill>
                  <a:schemeClr val="lt1"/>
                </a:solidFill>
                <a:latin typeface="Bitter"/>
                <a:ea typeface="Bitter"/>
                <a:cs typeface="Bitter"/>
                <a:sym typeface="Bitter"/>
              </a:rPr>
              <a:t>C</a:t>
            </a:r>
            <a:r>
              <a:rPr lang="en" sz="2400">
                <a:solidFill>
                  <a:schemeClr val="lt1"/>
                </a:solidFill>
                <a:latin typeface="Bitter"/>
                <a:ea typeface="Bitter"/>
                <a:cs typeface="Bitter"/>
                <a:sym typeface="Bitter"/>
              </a:rPr>
              <a:t>omprehension and </a:t>
            </a:r>
            <a:r>
              <a:rPr b="1" lang="en" sz="3000">
                <a:solidFill>
                  <a:schemeClr val="lt1"/>
                </a:solidFill>
                <a:latin typeface="Bitter"/>
                <a:ea typeface="Bitter"/>
                <a:cs typeface="Bitter"/>
                <a:sym typeface="Bitter"/>
              </a:rPr>
              <a:t>P</a:t>
            </a:r>
            <a:r>
              <a:rPr lang="en" sz="2400">
                <a:solidFill>
                  <a:schemeClr val="lt1"/>
                </a:solidFill>
                <a:latin typeface="Bitter"/>
                <a:ea typeface="Bitter"/>
                <a:cs typeface="Bitter"/>
                <a:sym typeface="Bitter"/>
              </a:rPr>
              <a:t>ronunciation </a:t>
            </a:r>
          </a:p>
          <a:p>
            <a:pPr lvl="0" rtl="0" algn="ctr">
              <a:spcBef>
                <a:spcPts val="0"/>
              </a:spcBef>
              <a:buNone/>
            </a:pPr>
            <a:r>
              <a:rPr b="1" lang="en" sz="3000">
                <a:solidFill>
                  <a:schemeClr val="lt1"/>
                </a:solidFill>
                <a:latin typeface="Bitter"/>
                <a:ea typeface="Bitter"/>
                <a:cs typeface="Bitter"/>
                <a:sym typeface="Bitter"/>
              </a:rPr>
              <a:t>I</a:t>
            </a:r>
            <a:r>
              <a:rPr lang="en" sz="2400">
                <a:solidFill>
                  <a:schemeClr val="lt1"/>
                </a:solidFill>
                <a:latin typeface="Bitter"/>
                <a:ea typeface="Bitter"/>
                <a:cs typeface="Bitter"/>
                <a:sym typeface="Bitter"/>
              </a:rPr>
              <a:t>nstructional </a:t>
            </a:r>
            <a:r>
              <a:rPr b="1" lang="en" sz="3000">
                <a:solidFill>
                  <a:schemeClr val="lt1"/>
                </a:solidFill>
                <a:latin typeface="Bitter"/>
                <a:ea typeface="Bitter"/>
                <a:cs typeface="Bitter"/>
                <a:sym typeface="Bitter"/>
              </a:rPr>
              <a:t>T</a:t>
            </a:r>
            <a:r>
              <a:rPr lang="en" sz="2400">
                <a:solidFill>
                  <a:schemeClr val="lt1"/>
                </a:solidFill>
                <a:latin typeface="Bitter"/>
                <a:ea typeface="Bitter"/>
                <a:cs typeface="Bitter"/>
                <a:sym typeface="Bitter"/>
              </a:rPr>
              <a:t>ools for </a:t>
            </a:r>
            <a:r>
              <a:rPr b="1" lang="en" sz="3000">
                <a:solidFill>
                  <a:schemeClr val="lt1"/>
                </a:solidFill>
                <a:latin typeface="Bitter"/>
                <a:ea typeface="Bitter"/>
                <a:cs typeface="Bitter"/>
                <a:sym typeface="Bitter"/>
              </a:rPr>
              <a:t>A</a:t>
            </a:r>
            <a:r>
              <a:rPr lang="en" sz="2400">
                <a:solidFill>
                  <a:schemeClr val="lt1"/>
                </a:solidFill>
                <a:latin typeface="Bitter"/>
                <a:ea typeface="Bitter"/>
                <a:cs typeface="Bitter"/>
                <a:sym typeface="Bitter"/>
              </a:rPr>
              <a:t>dult </a:t>
            </a:r>
            <a:r>
              <a:rPr b="1" lang="en" sz="3000">
                <a:solidFill>
                  <a:schemeClr val="lt1"/>
                </a:solidFill>
                <a:latin typeface="Bitter"/>
                <a:ea typeface="Bitter"/>
                <a:cs typeface="Bitter"/>
                <a:sym typeface="Bitter"/>
              </a:rPr>
              <a:t>L</a:t>
            </a:r>
            <a:r>
              <a:rPr lang="en" sz="2400">
                <a:solidFill>
                  <a:schemeClr val="lt1"/>
                </a:solidFill>
                <a:latin typeface="Bitter"/>
                <a:ea typeface="Bitter"/>
                <a:cs typeface="Bitter"/>
                <a:sym typeface="Bitter"/>
              </a:rPr>
              <a:t>earners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6000" y="243200"/>
            <a:ext cx="9156000" cy="857400"/>
          </a:xfrm>
          <a:prstGeom prst="rect">
            <a:avLst/>
          </a:prstGeom>
        </p:spPr>
        <p:txBody>
          <a:bodyPr anchorCtr="0" anchor="t" bIns="91425" lIns="91425" rIns="91425" tIns="91425">
            <a:noAutofit/>
          </a:bodyPr>
          <a:lstStyle/>
          <a:p>
            <a:pPr lvl="0" rtl="0">
              <a:spcBef>
                <a:spcPts val="0"/>
              </a:spcBef>
              <a:buNone/>
            </a:pPr>
            <a:r>
              <a:rPr lang="en">
                <a:latin typeface="Bitter"/>
                <a:ea typeface="Bitter"/>
                <a:cs typeface="Bitter"/>
                <a:sym typeface="Bitter"/>
              </a:rPr>
              <a:t>Overall System</a:t>
            </a:r>
          </a:p>
        </p:txBody>
      </p:sp>
      <p:sp>
        <p:nvSpPr>
          <p:cNvPr id="114" name="Shape 114"/>
          <p:cNvSpPr/>
          <p:nvPr/>
        </p:nvSpPr>
        <p:spPr>
          <a:xfrm>
            <a:off x="4670150" y="1019975"/>
            <a:ext cx="1643700" cy="19512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“TEKST” </a:t>
            </a:r>
          </a:p>
          <a:p>
            <a:pPr lvl="0" rtl="0" algn="ctr">
              <a:spcBef>
                <a:spcPts val="0"/>
              </a:spcBef>
              <a:buNone/>
            </a:pPr>
            <a:r>
              <a:rPr lang="en" sz="2000"/>
              <a:t>Algorithm</a:t>
            </a:r>
          </a:p>
          <a:p>
            <a:pPr lvl="0" rtl="0" algn="ctr">
              <a:spcBef>
                <a:spcPts val="0"/>
              </a:spcBef>
              <a:buNone/>
            </a:pPr>
            <a:r>
              <a:rPr lang="en" sz="2000"/>
              <a:t>Generates Questions</a:t>
            </a:r>
          </a:p>
          <a:p>
            <a:pPr lvl="0" rtl="0" algn="ctr">
              <a:spcBef>
                <a:spcPts val="0"/>
              </a:spcBef>
              <a:buClr>
                <a:schemeClr val="dk1"/>
              </a:buClr>
              <a:buFont typeface="Arial"/>
              <a:buNone/>
            </a:pPr>
            <a:r>
              <a:t/>
            </a:r>
            <a:endParaRPr sz="2000"/>
          </a:p>
        </p:txBody>
      </p:sp>
      <p:sp>
        <p:nvSpPr>
          <p:cNvPr id="115" name="Shape 115"/>
          <p:cNvSpPr/>
          <p:nvPr/>
        </p:nvSpPr>
        <p:spPr>
          <a:xfrm>
            <a:off x="7049550" y="2837325"/>
            <a:ext cx="1776000" cy="16008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reMind Student Mobile App</a:t>
            </a:r>
          </a:p>
        </p:txBody>
      </p:sp>
      <p:sp>
        <p:nvSpPr>
          <p:cNvPr id="116" name="Shape 116"/>
          <p:cNvSpPr/>
          <p:nvPr/>
        </p:nvSpPr>
        <p:spPr>
          <a:xfrm rot="2030493">
            <a:off x="6334655" y="1733581"/>
            <a:ext cx="1730837" cy="961687"/>
          </a:xfrm>
          <a:prstGeom prst="rightArrow">
            <a:avLst>
              <a:gd fmla="val 50000" name="adj1"/>
              <a:gd fmla="val 50000" name="adj2"/>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Questions Sent To</a:t>
            </a:r>
          </a:p>
        </p:txBody>
      </p:sp>
      <p:sp>
        <p:nvSpPr>
          <p:cNvPr id="117" name="Shape 117"/>
          <p:cNvSpPr/>
          <p:nvPr/>
        </p:nvSpPr>
        <p:spPr>
          <a:xfrm>
            <a:off x="202500" y="1772450"/>
            <a:ext cx="3007799" cy="25035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18" name="Shape 118"/>
          <p:cNvSpPr/>
          <p:nvPr/>
        </p:nvSpPr>
        <p:spPr>
          <a:xfrm rot="-1249876">
            <a:off x="2238365" y="1711852"/>
            <a:ext cx="2507190" cy="702641"/>
          </a:xfrm>
          <a:prstGeom prst="rightArrow">
            <a:avLst>
              <a:gd fmla="val 50000" name="adj1"/>
              <a:gd fmla="val 50000" name="adj2"/>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Passage Sent </a:t>
            </a:r>
          </a:p>
        </p:txBody>
      </p:sp>
      <p:sp>
        <p:nvSpPr>
          <p:cNvPr id="119" name="Shape 119"/>
          <p:cNvSpPr/>
          <p:nvPr/>
        </p:nvSpPr>
        <p:spPr>
          <a:xfrm>
            <a:off x="3392375" y="3418550"/>
            <a:ext cx="3488700" cy="857400"/>
          </a:xfrm>
          <a:prstGeom prst="leftArrow">
            <a:avLst>
              <a:gd fmla="val 50000" name="adj1"/>
              <a:gd fmla="val 50000" name="adj2"/>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sz="2000"/>
              <a:t>Student Responses</a:t>
            </a:r>
          </a:p>
        </p:txBody>
      </p:sp>
      <p:sp>
        <p:nvSpPr>
          <p:cNvPr id="120" name="Shape 120"/>
          <p:cNvSpPr/>
          <p:nvPr/>
        </p:nvSpPr>
        <p:spPr>
          <a:xfrm>
            <a:off x="832000" y="2535200"/>
            <a:ext cx="1776000" cy="978000"/>
          </a:xfrm>
          <a:prstGeom prst="roundRect">
            <a:avLst>
              <a:gd fmla="val 16667" name="adj"/>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sz="2000"/>
              <a:t>CAPITAL Passages Module</a:t>
            </a:r>
          </a:p>
        </p:txBody>
      </p:sp>
      <p:sp>
        <p:nvSpPr>
          <p:cNvPr id="121" name="Shape 121"/>
          <p:cNvSpPr txBox="1"/>
          <p:nvPr/>
        </p:nvSpPr>
        <p:spPr>
          <a:xfrm>
            <a:off x="486750" y="3516425"/>
            <a:ext cx="2439300" cy="552300"/>
          </a:xfrm>
          <a:prstGeom prst="rect">
            <a:avLst/>
          </a:prstGeom>
          <a:noFill/>
          <a:ln>
            <a:noFill/>
          </a:ln>
        </p:spPr>
        <p:txBody>
          <a:bodyPr anchorCtr="0" anchor="t" bIns="91425" lIns="91425" rIns="91425" tIns="91425">
            <a:noAutofit/>
          </a:bodyPr>
          <a:lstStyle/>
          <a:p>
            <a:pPr lvl="0" algn="ctr">
              <a:spcBef>
                <a:spcPts val="0"/>
              </a:spcBef>
              <a:buNone/>
            </a:pPr>
            <a:r>
              <a:rPr lang="en" sz="2000"/>
              <a:t>reMind Instructor Website</a:t>
            </a:r>
          </a:p>
        </p:txBody>
      </p:sp>
      <p:sp>
        <p:nvSpPr>
          <p:cNvPr id="122" name="Shape 122"/>
          <p:cNvSpPr/>
          <p:nvPr/>
        </p:nvSpPr>
        <p:spPr>
          <a:xfrm>
            <a:off x="4670150" y="1004175"/>
            <a:ext cx="1643700" cy="1967100"/>
          </a:xfrm>
          <a:prstGeom prst="roundRect">
            <a:avLst>
              <a:gd fmla="val 16667" name="adj"/>
            </a:avLst>
          </a:prstGeom>
          <a:solidFill>
            <a:srgbClr val="EA99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“TEKST” </a:t>
            </a:r>
          </a:p>
          <a:p>
            <a:pPr lvl="0" rtl="0" algn="ctr">
              <a:spcBef>
                <a:spcPts val="0"/>
              </a:spcBef>
              <a:buNone/>
            </a:pPr>
            <a:r>
              <a:rPr lang="en" sz="2000"/>
              <a:t>Algorithm</a:t>
            </a:r>
          </a:p>
          <a:p>
            <a:pPr lvl="0" rtl="0" algn="ctr">
              <a:spcBef>
                <a:spcPts val="0"/>
              </a:spcBef>
              <a:buNone/>
            </a:pPr>
            <a:r>
              <a:rPr lang="en" sz="2000"/>
              <a:t>Generates Questions</a:t>
            </a:r>
          </a:p>
          <a:p>
            <a:pPr lvl="0" rtl="0" algn="ctr">
              <a:spcBef>
                <a:spcPts val="0"/>
              </a:spcBef>
              <a:buNone/>
            </a:pPr>
            <a:r>
              <a:t/>
            </a:r>
            <a:endParaRPr sz="2000"/>
          </a:p>
        </p:txBody>
      </p:sp>
      <p:sp>
        <p:nvSpPr>
          <p:cNvPr id="123" name="Shape 123"/>
          <p:cNvSpPr/>
          <p:nvPr/>
        </p:nvSpPr>
        <p:spPr>
          <a:xfrm>
            <a:off x="216100" y="1772450"/>
            <a:ext cx="3007799" cy="2503500"/>
          </a:xfrm>
          <a:prstGeom prst="roundRect">
            <a:avLst>
              <a:gd fmla="val 16667" name="adj"/>
            </a:avLst>
          </a:prstGeom>
          <a:solidFill>
            <a:srgbClr val="EA99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24" name="Shape 124"/>
          <p:cNvSpPr/>
          <p:nvPr/>
        </p:nvSpPr>
        <p:spPr>
          <a:xfrm rot="-1249747">
            <a:off x="2532717" y="1657831"/>
            <a:ext cx="2202868" cy="702641"/>
          </a:xfrm>
          <a:prstGeom prst="rightArrow">
            <a:avLst>
              <a:gd fmla="val 50000" name="adj1"/>
              <a:gd fmla="val 50000" name="adj2"/>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Passage Sent </a:t>
            </a:r>
          </a:p>
        </p:txBody>
      </p:sp>
      <p:sp>
        <p:nvSpPr>
          <p:cNvPr id="125" name="Shape 125"/>
          <p:cNvSpPr txBox="1"/>
          <p:nvPr/>
        </p:nvSpPr>
        <p:spPr>
          <a:xfrm>
            <a:off x="486750" y="3571087"/>
            <a:ext cx="2439300" cy="552300"/>
          </a:xfrm>
          <a:prstGeom prst="rect">
            <a:avLst/>
          </a:prstGeom>
          <a:noFill/>
          <a:ln>
            <a:noFill/>
          </a:ln>
        </p:spPr>
        <p:txBody>
          <a:bodyPr anchorCtr="0" anchor="t" bIns="91425" lIns="91425" rIns="91425" tIns="91425">
            <a:noAutofit/>
          </a:bodyPr>
          <a:lstStyle/>
          <a:p>
            <a:pPr lvl="0" rtl="0" algn="ctr">
              <a:spcBef>
                <a:spcPts val="0"/>
              </a:spcBef>
              <a:buNone/>
            </a:pPr>
            <a:r>
              <a:rPr lang="en" sz="2000"/>
              <a:t>reMind Instructor Website</a:t>
            </a:r>
          </a:p>
        </p:txBody>
      </p:sp>
      <p:sp>
        <p:nvSpPr>
          <p:cNvPr id="126" name="Shape 126"/>
          <p:cNvSpPr/>
          <p:nvPr/>
        </p:nvSpPr>
        <p:spPr>
          <a:xfrm>
            <a:off x="818400" y="2535200"/>
            <a:ext cx="1776000" cy="978000"/>
          </a:xfrm>
          <a:prstGeom prst="roundRect">
            <a:avLst>
              <a:gd fmla="val 16667" name="adj"/>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CAPITAL Passages Module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6000" y="243200"/>
            <a:ext cx="9156000" cy="857400"/>
          </a:xfrm>
          <a:prstGeom prst="rect">
            <a:avLst/>
          </a:prstGeom>
        </p:spPr>
        <p:txBody>
          <a:bodyPr anchorCtr="0" anchor="t" bIns="91425" lIns="91425" rIns="91425" tIns="91425">
            <a:noAutofit/>
          </a:bodyPr>
          <a:lstStyle/>
          <a:p>
            <a:pPr lvl="0" rtl="0">
              <a:spcBef>
                <a:spcPts val="0"/>
              </a:spcBef>
              <a:buNone/>
            </a:pPr>
            <a:r>
              <a:rPr lang="en">
                <a:latin typeface="Bitter"/>
                <a:ea typeface="Bitter"/>
                <a:cs typeface="Bitter"/>
                <a:sym typeface="Bitter"/>
              </a:rPr>
              <a:t>Overall System</a:t>
            </a:r>
          </a:p>
        </p:txBody>
      </p:sp>
      <p:sp>
        <p:nvSpPr>
          <p:cNvPr id="137" name="Shape 137"/>
          <p:cNvSpPr/>
          <p:nvPr/>
        </p:nvSpPr>
        <p:spPr>
          <a:xfrm>
            <a:off x="4670150" y="1019975"/>
            <a:ext cx="1643700" cy="19512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“TEKST” </a:t>
            </a:r>
          </a:p>
          <a:p>
            <a:pPr lvl="0" rtl="0" algn="ctr">
              <a:spcBef>
                <a:spcPts val="0"/>
              </a:spcBef>
              <a:buNone/>
            </a:pPr>
            <a:r>
              <a:rPr lang="en" sz="2000"/>
              <a:t>Algorithm</a:t>
            </a:r>
          </a:p>
          <a:p>
            <a:pPr lvl="0" rtl="0" algn="ctr">
              <a:spcBef>
                <a:spcPts val="0"/>
              </a:spcBef>
              <a:buNone/>
            </a:pPr>
            <a:r>
              <a:rPr lang="en" sz="2000"/>
              <a:t>Generates Questions</a:t>
            </a:r>
          </a:p>
          <a:p>
            <a:pPr lvl="0" rtl="0" algn="ctr">
              <a:spcBef>
                <a:spcPts val="0"/>
              </a:spcBef>
              <a:buClr>
                <a:schemeClr val="dk1"/>
              </a:buClr>
              <a:buFont typeface="Arial"/>
              <a:buNone/>
            </a:pPr>
            <a:r>
              <a:t/>
            </a:r>
            <a:endParaRPr sz="2000"/>
          </a:p>
        </p:txBody>
      </p:sp>
      <p:sp>
        <p:nvSpPr>
          <p:cNvPr id="138" name="Shape 138"/>
          <p:cNvSpPr/>
          <p:nvPr/>
        </p:nvSpPr>
        <p:spPr>
          <a:xfrm>
            <a:off x="7049550" y="2837325"/>
            <a:ext cx="1776000" cy="16008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reMind Student Mobile App</a:t>
            </a:r>
          </a:p>
        </p:txBody>
      </p:sp>
      <p:sp>
        <p:nvSpPr>
          <p:cNvPr id="139" name="Shape 139"/>
          <p:cNvSpPr/>
          <p:nvPr/>
        </p:nvSpPr>
        <p:spPr>
          <a:xfrm rot="2030493">
            <a:off x="6334655" y="1733581"/>
            <a:ext cx="1730837" cy="961687"/>
          </a:xfrm>
          <a:prstGeom prst="rightArrow">
            <a:avLst>
              <a:gd fmla="val 50000" name="adj1"/>
              <a:gd fmla="val 50000" name="adj2"/>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Questions Sent To</a:t>
            </a:r>
          </a:p>
        </p:txBody>
      </p:sp>
      <p:sp>
        <p:nvSpPr>
          <p:cNvPr id="140" name="Shape 140"/>
          <p:cNvSpPr/>
          <p:nvPr/>
        </p:nvSpPr>
        <p:spPr>
          <a:xfrm>
            <a:off x="202500" y="1772450"/>
            <a:ext cx="3007799" cy="2503500"/>
          </a:xfrm>
          <a:prstGeom prst="roundRect">
            <a:avLst>
              <a:gd fmla="val 16667" name="adj"/>
            </a:avLst>
          </a:prstGeom>
          <a:solidFill>
            <a:srgbClr val="6D9EE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41" name="Shape 141"/>
          <p:cNvSpPr/>
          <p:nvPr/>
        </p:nvSpPr>
        <p:spPr>
          <a:xfrm rot="-1249876">
            <a:off x="2238365" y="1711852"/>
            <a:ext cx="2507190" cy="702641"/>
          </a:xfrm>
          <a:prstGeom prst="rightArrow">
            <a:avLst>
              <a:gd fmla="val 50000" name="adj1"/>
              <a:gd fmla="val 50000" name="adj2"/>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Passage Sent </a:t>
            </a:r>
          </a:p>
        </p:txBody>
      </p:sp>
      <p:sp>
        <p:nvSpPr>
          <p:cNvPr id="142" name="Shape 142"/>
          <p:cNvSpPr/>
          <p:nvPr/>
        </p:nvSpPr>
        <p:spPr>
          <a:xfrm>
            <a:off x="3392375" y="3418550"/>
            <a:ext cx="3488700" cy="857400"/>
          </a:xfrm>
          <a:prstGeom prst="leftArrow">
            <a:avLst>
              <a:gd fmla="val 50000" name="adj1"/>
              <a:gd fmla="val 50000" name="adj2"/>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Student Responses</a:t>
            </a:r>
          </a:p>
        </p:txBody>
      </p:sp>
      <p:sp>
        <p:nvSpPr>
          <p:cNvPr id="143" name="Shape 143"/>
          <p:cNvSpPr/>
          <p:nvPr/>
        </p:nvSpPr>
        <p:spPr>
          <a:xfrm>
            <a:off x="832000" y="2535200"/>
            <a:ext cx="1776000" cy="978000"/>
          </a:xfrm>
          <a:prstGeom prst="roundRect">
            <a:avLst>
              <a:gd fmla="val 16667" name="adj"/>
            </a:avLst>
          </a:prstGeom>
          <a:solidFill>
            <a:srgbClr val="CCCCCC"/>
          </a:solid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CAPITAL Passages Module</a:t>
            </a:r>
          </a:p>
        </p:txBody>
      </p:sp>
      <p:sp>
        <p:nvSpPr>
          <p:cNvPr id="144" name="Shape 144"/>
          <p:cNvSpPr txBox="1"/>
          <p:nvPr/>
        </p:nvSpPr>
        <p:spPr>
          <a:xfrm>
            <a:off x="486750" y="3516425"/>
            <a:ext cx="2439300" cy="552300"/>
          </a:xfrm>
          <a:prstGeom prst="rect">
            <a:avLst/>
          </a:prstGeom>
          <a:noFill/>
          <a:ln>
            <a:noFill/>
          </a:ln>
        </p:spPr>
        <p:txBody>
          <a:bodyPr anchorCtr="0" anchor="t" bIns="91425" lIns="91425" rIns="91425" tIns="91425">
            <a:noAutofit/>
          </a:bodyPr>
          <a:lstStyle/>
          <a:p>
            <a:pPr lvl="0" rtl="0" algn="ctr">
              <a:spcBef>
                <a:spcPts val="0"/>
              </a:spcBef>
              <a:buNone/>
            </a:pPr>
            <a:r>
              <a:rPr lang="en" sz="2000"/>
              <a:t>reMind Instructor Website</a:t>
            </a:r>
          </a:p>
        </p:txBody>
      </p:sp>
      <p:sp>
        <p:nvSpPr>
          <p:cNvPr id="145" name="Shape 145"/>
          <p:cNvSpPr/>
          <p:nvPr/>
        </p:nvSpPr>
        <p:spPr>
          <a:xfrm>
            <a:off x="7049550" y="2837312"/>
            <a:ext cx="1776000" cy="1600800"/>
          </a:xfrm>
          <a:prstGeom prst="roundRect">
            <a:avLst>
              <a:gd fmla="val 16667" name="adj"/>
            </a:avLst>
          </a:prstGeom>
          <a:solidFill>
            <a:srgbClr val="EA99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reMind Student Mobile App</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