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/>
      <a:tcStyle>
        <a:tcBdr/>
        <a:fill>
          <a:solidFill>
            <a:srgbClr val="E6ED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/>
      <a:tcStyle>
        <a:tcBdr/>
        <a:fill>
          <a:solidFill>
            <a:srgbClr val="F3EC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A"/>
          </a:solidFill>
        </a:fill>
      </a:tcStyle>
    </a:wholeTbl>
    <a:band2H>
      <a:tcTxStyle/>
      <a:tcStyle>
        <a:tcBdr/>
        <a:fill>
          <a:solidFill>
            <a:srgbClr val="FF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5"/>
  </p:normalViewPr>
  <p:slideViewPr>
    <p:cSldViewPr snapToGrid="0" snapToObjects="1">
      <p:cViewPr varScale="1">
        <p:scale>
          <a:sx n="78" d="100"/>
          <a:sy n="78" d="100"/>
        </p:scale>
        <p:origin x="1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8075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+mj-lt"/>
                <a:ea typeface="+mj-ea"/>
                <a:cs typeface="+mj-cs"/>
                <a:sym typeface="Helvetica"/>
              </a:defRPr>
            </a:lvl1pPr>
            <a:lvl2pPr marL="794084" indent="-336884" algn="ctr">
              <a:spcBef>
                <a:spcPts val="0"/>
              </a:spcBef>
              <a:defRPr sz="2800" b="1">
                <a:latin typeface="+mj-lt"/>
                <a:ea typeface="+mj-ea"/>
                <a:cs typeface="+mj-cs"/>
                <a:sym typeface="Helvetica"/>
              </a:defRPr>
            </a:lvl2pPr>
            <a:lvl3pPr marL="1251284" indent="-336884" algn="ctr">
              <a:spcBef>
                <a:spcPts val="0"/>
              </a:spcBef>
              <a:defRPr sz="2800" b="1">
                <a:latin typeface="+mj-lt"/>
                <a:ea typeface="+mj-ea"/>
                <a:cs typeface="+mj-cs"/>
                <a:sym typeface="Helvetica"/>
              </a:defRPr>
            </a:lvl3pPr>
            <a:lvl4pPr marL="1708484" indent="-336884" algn="ctr">
              <a:spcBef>
                <a:spcPts val="0"/>
              </a:spcBef>
              <a:defRPr sz="2800" b="1">
                <a:latin typeface="+mj-lt"/>
                <a:ea typeface="+mj-ea"/>
                <a:cs typeface="+mj-cs"/>
                <a:sym typeface="Helvetica"/>
              </a:defRPr>
            </a:lvl4pPr>
            <a:lvl5pPr marL="2165684" indent="-336884" algn="ctr">
              <a:spcBef>
                <a:spcPts val="0"/>
              </a:spcBef>
              <a:defRPr sz="2800" b="1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  <a:defRPr sz="40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dn2.iconfinder.com/data/icons/freecns-cumulus/16/519900-165_ExclamationMark-128.png" TargetMode="External"/><Relationship Id="rId4" Type="http://schemas.openxmlformats.org/officeDocument/2006/relationships/hyperlink" Target="http://www.atlanta.k12.ga.us/cms/lib/GA01000924/Centricity/Domain/1699/FirstGrade.gif" TargetMode="External"/><Relationship Id="rId5" Type="http://schemas.openxmlformats.org/officeDocument/2006/relationships/hyperlink" Target="http://sites.duke.edu/pjesse/files/2014/08/rbk-clifford-de.jpg" TargetMode="External"/><Relationship Id="rId6" Type="http://schemas.openxmlformats.org/officeDocument/2006/relationships/image" Target="../media/image7.tif"/><Relationship Id="rId7" Type="http://schemas.openxmlformats.org/officeDocument/2006/relationships/image" Target="../media/image8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en.wikipedia.org/wiki/Google_Books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"/><Relationship Id="rId3" Type="http://schemas.openxmlformats.org/officeDocument/2006/relationships/hyperlink" Target="http://www.pdgm.com/getmedia/49986e29-2fba-4629-8a09-591205b91ed4/Library_1400_800.jpg.aspx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outthinkgroup.com/the-10-awful-truths-about-book-publishing/" TargetMode="External"/><Relationship Id="rId3" Type="http://schemas.openxmlformats.org/officeDocument/2006/relationships/hyperlink" Target="http://www.ala.org/tools/number-childrens-books-published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Relationship Id="rId3" Type="http://schemas.openxmlformats.org/officeDocument/2006/relationships/hyperlink" Target="https://libraryeuroparl.files.wordpress.com/2013/03/img_3216-small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huffingtonpost.com/2013/09/06/illiteracy-rate_n_3880355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worlded.org/WEIInternet/us/adult-ed-facts.cf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worlded.org/WEIInternet/us/adult-ed-facts.cf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hyperlink" Target="http://otra-educacion.blogspot.com/2012/06/youth-adult-education-and-lifelong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4" Type="http://schemas.openxmlformats.org/officeDocument/2006/relationships/hyperlink" Target="https://s3.amazonaws.com/liveglam.com/wp-content/uploads/2015/09/17083620/check-mark.png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subTitle" sz="quarter" idx="1"/>
          </p:nvPr>
        </p:nvSpPr>
        <p:spPr>
          <a:xfrm>
            <a:off x="-514535" y="3237576"/>
            <a:ext cx="11592299" cy="2025381"/>
          </a:xfrm>
          <a:prstGeom prst="rect">
            <a:avLst/>
          </a:prstGeom>
        </p:spPr>
        <p:txBody>
          <a:bodyPr/>
          <a:lstStyle>
            <a:lvl1pPr defTabSz="233679">
              <a:defRPr sz="60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EasyRead</a:t>
            </a:r>
          </a:p>
        </p:txBody>
      </p:sp>
      <p:pic>
        <p:nvPicPr>
          <p:cNvPr id="120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431800"/>
            <a:ext cx="8890000" cy="889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6248194" y="8642022"/>
            <a:ext cx="6727699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000000"/>
                </a:solidFill>
              </a:defRPr>
            </a:lvl1pPr>
          </a:lstStyle>
          <a:p>
            <a:r>
              <a:t>Malcolm Goldiner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952500" y="-283135"/>
            <a:ext cx="11099800" cy="2120901"/>
          </a:xfrm>
          <a:prstGeom prst="rect">
            <a:avLst/>
          </a:prstGeom>
        </p:spPr>
        <p:txBody>
          <a:bodyPr/>
          <a:lstStyle>
            <a:lvl1pPr defTabSz="566673">
              <a:defRPr sz="7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Algorithmic Explanations</a:t>
            </a:r>
          </a:p>
        </p:txBody>
      </p:sp>
      <p:pic>
        <p:nvPicPr>
          <p:cNvPr id="162" name="image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9681" y="1432879"/>
            <a:ext cx="1289227" cy="128922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4056951" y="1613942"/>
            <a:ext cx="489089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>
                <a:solidFill>
                  <a:srgbClr val="000000"/>
                </a:solidFill>
              </a:defRPr>
            </a:lvl1pPr>
          </a:lstStyle>
          <a:p>
            <a:r>
              <a:t>Triple Checking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319518" y="3257138"/>
            <a:ext cx="12365763" cy="60256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buSzTx/>
              <a:buNone/>
              <a:defRPr sz="7000">
                <a:solidFill>
                  <a:srgbClr val="000000"/>
                </a:solidFill>
              </a:defRPr>
            </a:pPr>
            <a:r>
              <a:t>FK Score + ARI + Grade Level</a:t>
            </a:r>
          </a:p>
          <a:p>
            <a:pPr marL="0" indent="0" algn="ctr">
              <a:buSzTx/>
              <a:buNone/>
              <a:defRPr sz="7000">
                <a:solidFill>
                  <a:srgbClr val="000000"/>
                </a:solidFill>
              </a:defRPr>
            </a:pPr>
            <a:r>
              <a:t>6.01 + 8.06 + .90 = 14.97</a:t>
            </a:r>
          </a:p>
          <a:p>
            <a:pPr marL="0" indent="0" algn="ctr">
              <a:buSzTx/>
              <a:buNone/>
              <a:defRPr sz="7000">
                <a:solidFill>
                  <a:srgbClr val="000000"/>
                </a:solidFill>
              </a:defRPr>
            </a:pPr>
            <a:r>
              <a:t>13.64/3 = </a:t>
            </a:r>
            <a:r>
              <a:rPr>
                <a:solidFill>
                  <a:srgbClr val="179C1B"/>
                </a:solidFill>
              </a:rPr>
              <a:t>5t</a:t>
            </a:r>
            <a:r>
              <a:rPr>
                <a:solidFill>
                  <a:schemeClr val="accent2"/>
                </a:solidFill>
              </a:rPr>
              <a:t>h Grade 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952496" y="271714"/>
            <a:ext cx="11099801" cy="2120902"/>
          </a:xfrm>
          <a:prstGeom prst="rect">
            <a:avLst/>
          </a:prstGeom>
        </p:spPr>
        <p:txBody>
          <a:bodyPr/>
          <a:lstStyle>
            <a:lvl1pPr defTabSz="566673">
              <a:defRPr sz="7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Algorithmic Explanations</a:t>
            </a:r>
          </a:p>
        </p:txBody>
      </p:sp>
      <p:pic>
        <p:nvPicPr>
          <p:cNvPr id="167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677" y="4344647"/>
            <a:ext cx="1301751" cy="130175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2777400" y="4497783"/>
            <a:ext cx="7803037" cy="995479"/>
          </a:xfrm>
          <a:prstGeom prst="rect">
            <a:avLst/>
          </a:prstGeom>
        </p:spPr>
        <p:txBody>
          <a:bodyPr anchor="t"/>
          <a:lstStyle>
            <a:lvl1pPr marL="0" indent="0" algn="ctr" defTabSz="531622">
              <a:lnSpc>
                <a:spcPct val="90000"/>
              </a:lnSpc>
              <a:spcBef>
                <a:spcPts val="3800"/>
              </a:spcBef>
              <a:buSzTx/>
              <a:buNone/>
              <a:defRPr sz="5824">
                <a:solidFill>
                  <a:schemeClr val="accent2"/>
                </a:solidFill>
              </a:defRPr>
            </a:lvl1pPr>
          </a:lstStyle>
          <a:p>
            <a:r>
              <a:t>Sentence Difficulty</a:t>
            </a:r>
          </a:p>
        </p:txBody>
      </p:sp>
      <p:sp>
        <p:nvSpPr>
          <p:cNvPr id="169" name="Shape 169"/>
          <p:cNvSpPr/>
          <p:nvPr/>
        </p:nvSpPr>
        <p:spPr>
          <a:xfrm>
            <a:off x="3053975" y="2580470"/>
            <a:ext cx="6645197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u="sng">
                <a:solidFill>
                  <a:schemeClr val="accent2"/>
                </a:solidFill>
              </a:defRPr>
            </a:lvl1pPr>
          </a:lstStyle>
          <a:p>
            <a:r>
              <a:t>Word Difficulty</a:t>
            </a:r>
          </a:p>
        </p:txBody>
      </p:sp>
      <p:sp>
        <p:nvSpPr>
          <p:cNvPr id="170" name="Shape 170"/>
          <p:cNvSpPr/>
          <p:nvPr/>
        </p:nvSpPr>
        <p:spPr>
          <a:xfrm>
            <a:off x="1567809" y="8864073"/>
            <a:ext cx="961752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400">
                <a:solidFill>
                  <a:srgbClr val="53585F"/>
                </a:solid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https://cdn2.iconfinder.com/data/icons/freecns-cumulus/16/519900-165_ExclamationMark-128.png</a:t>
            </a:r>
          </a:p>
          <a:p>
            <a:pPr>
              <a:defRPr sz="1400">
                <a:solidFill>
                  <a:srgbClr val="53585F"/>
                </a:solid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http://www.atlanta.k12.ga.us/cms/lib/GA01000924/Centricity/Domain/1699/FirstGrade.gif</a:t>
            </a:r>
          </a:p>
          <a:p>
            <a:pPr>
              <a:defRPr sz="1400">
                <a:solidFill>
                  <a:srgbClr val="53585F"/>
                </a:solid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http://sites.duke.edu/pjesse/files/2014/08/rbk-clifford-de.jpg</a:t>
            </a:r>
          </a:p>
        </p:txBody>
      </p:sp>
      <p:pic>
        <p:nvPicPr>
          <p:cNvPr id="171" name="image7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724" y="6246026"/>
            <a:ext cx="2402183" cy="212192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2981505" y="6803169"/>
            <a:ext cx="7394825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spcBef>
                <a:spcPts val="4200"/>
              </a:spcBef>
              <a:defRPr sz="6400">
                <a:solidFill>
                  <a:schemeClr val="accent2"/>
                </a:solidFill>
              </a:defRPr>
            </a:lvl1pPr>
          </a:lstStyle>
          <a:p>
            <a:r>
              <a:t>Passage Difficulty</a:t>
            </a:r>
          </a:p>
        </p:txBody>
      </p:sp>
      <p:pic>
        <p:nvPicPr>
          <p:cNvPr id="173" name="image8.t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2496" y="2392615"/>
            <a:ext cx="1544114" cy="1544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ctrTitle"/>
          </p:nvPr>
        </p:nvSpPr>
        <p:spPr>
          <a:xfrm>
            <a:off x="1270000" y="1022179"/>
            <a:ext cx="10464800" cy="3302003"/>
          </a:xfrm>
          <a:prstGeom prst="rect">
            <a:avLst/>
          </a:prstGeom>
        </p:spPr>
        <p:txBody>
          <a:bodyPr/>
          <a:lstStyle>
            <a:lvl1pPr defTabSz="502412">
              <a:defRPr sz="19100">
                <a:solidFill>
                  <a:srgbClr val="000000"/>
                </a:solidFill>
              </a:defRPr>
            </a:lvl1pPr>
          </a:lstStyle>
          <a:p>
            <a:r>
              <a:t>12 million</a:t>
            </a:r>
          </a:p>
        </p:txBody>
      </p:sp>
      <p:sp>
        <p:nvSpPr>
          <p:cNvPr id="176" name="Shape 176"/>
          <p:cNvSpPr>
            <a:spLocks noGrp="1"/>
          </p:cNvSpPr>
          <p:nvPr>
            <p:ph type="subTitle" sz="half" idx="1"/>
          </p:nvPr>
        </p:nvSpPr>
        <p:spPr>
          <a:xfrm>
            <a:off x="1270000" y="4085599"/>
            <a:ext cx="10464800" cy="442254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000000"/>
                </a:solidFill>
              </a:defRPr>
            </a:lvl1pPr>
          </a:lstStyle>
          <a:p>
            <a:r>
              <a:t>books have been scanned into Google Books.</a:t>
            </a:r>
          </a:p>
        </p:txBody>
      </p:sp>
      <p:sp>
        <p:nvSpPr>
          <p:cNvPr id="177" name="Shape 177"/>
          <p:cNvSpPr/>
          <p:nvPr/>
        </p:nvSpPr>
        <p:spPr>
          <a:xfrm>
            <a:off x="4735969" y="9139022"/>
            <a:ext cx="353286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https://en.wikipedia.org/wiki/Google_Books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9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87" y="1137299"/>
            <a:ext cx="13013574" cy="743632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2888995" y="215898"/>
            <a:ext cx="763320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When I say Library you think of this</a:t>
            </a:r>
          </a:p>
        </p:txBody>
      </p:sp>
      <p:sp>
        <p:nvSpPr>
          <p:cNvPr id="181" name="Shape 181"/>
          <p:cNvSpPr/>
          <p:nvPr/>
        </p:nvSpPr>
        <p:spPr>
          <a:xfrm>
            <a:off x="2330449" y="9220120"/>
            <a:ext cx="83439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>
                <a:solidFill>
                  <a:srgbClr val="FFFFFF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http://www.pdgm.com/getmedia/49986e29-2fba-4629-8a09-591205b91ed4/Library_1400_800.jpg.aspx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ctrTitle"/>
          </p:nvPr>
        </p:nvSpPr>
        <p:spPr>
          <a:xfrm>
            <a:off x="1270000" y="527494"/>
            <a:ext cx="10464800" cy="3302003"/>
          </a:xfrm>
          <a:prstGeom prst="rect">
            <a:avLst/>
          </a:prstGeom>
        </p:spPr>
        <p:txBody>
          <a:bodyPr/>
          <a:lstStyle>
            <a:lvl1pPr defTabSz="549148">
              <a:defRPr sz="20900">
                <a:solidFill>
                  <a:srgbClr val="000000"/>
                </a:solidFill>
              </a:defRPr>
            </a:lvl1pPr>
          </a:lstStyle>
          <a:p>
            <a:r>
              <a:t>&lt; 5%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ubTitle" idx="1"/>
          </p:nvPr>
        </p:nvSpPr>
        <p:spPr>
          <a:xfrm>
            <a:off x="1270000" y="3507952"/>
            <a:ext cx="10464800" cy="5718154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000000"/>
                </a:solidFill>
              </a:defRPr>
            </a:lvl1pPr>
          </a:lstStyle>
          <a:p>
            <a:r>
              <a:t>of books published each year are at grade school reading levels.</a:t>
            </a:r>
          </a:p>
        </p:txBody>
      </p:sp>
      <p:sp>
        <p:nvSpPr>
          <p:cNvPr id="185" name="Shape 185"/>
          <p:cNvSpPr/>
          <p:nvPr/>
        </p:nvSpPr>
        <p:spPr>
          <a:xfrm>
            <a:off x="1126671" y="9226373"/>
            <a:ext cx="1076053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400" u="sng">
                <a:solidFill>
                  <a:srgbClr val="000000"/>
                </a:solid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http://outthinkgroup.com/the-10-awful-truths-about-book-publishing/</a:t>
            </a:r>
            <a:r>
              <a:rPr u="none"/>
              <a:t> and 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http://www.ala.org/tools/number-childrens-books-published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952796" y="131100"/>
            <a:ext cx="10523475" cy="1386550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t>Limited Selection</a:t>
            </a:r>
          </a:p>
        </p:txBody>
      </p:sp>
      <p:pic>
        <p:nvPicPr>
          <p:cNvPr id="188" name="image10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010" y="1508567"/>
            <a:ext cx="11786780" cy="785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2720217" y="9441274"/>
            <a:ext cx="698863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>
                <a:solidFill>
                  <a:srgbClr val="FFFFFF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https://libraryeuroparl.files.wordpress.com/2013/03/img_3216-small.jpg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20900">
                <a:solidFill>
                  <a:srgbClr val="000000"/>
                </a:solidFill>
              </a:defRPr>
            </a:lvl1pPr>
          </a:lstStyle>
          <a:p>
            <a:r>
              <a:t>&gt;90%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ubTitle" sz="half" idx="1"/>
          </p:nvPr>
        </p:nvSpPr>
        <p:spPr>
          <a:xfrm>
            <a:off x="1270000" y="5029200"/>
            <a:ext cx="10464800" cy="446702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000000"/>
                </a:solidFill>
              </a:defRPr>
            </a:lvl1pPr>
          </a:lstStyle>
          <a:p>
            <a:r>
              <a:t>of books out there are not right for your students</a:t>
            </a:r>
          </a:p>
        </p:txBody>
      </p:sp>
      <p:sp>
        <p:nvSpPr>
          <p:cNvPr id="193" name="Shape 193"/>
          <p:cNvSpPr/>
          <p:nvPr/>
        </p:nvSpPr>
        <p:spPr>
          <a:xfrm>
            <a:off x="1640013" y="569469"/>
            <a:ext cx="972477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000">
                <a:solidFill>
                  <a:srgbClr val="000000"/>
                </a:solidFill>
              </a:defRPr>
            </a:lvl1pPr>
          </a:lstStyle>
          <a:p>
            <a:r>
              <a:t>As an adult educator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274574">
              <a:defRPr sz="10400">
                <a:solidFill>
                  <a:srgbClr val="000000"/>
                </a:solidFill>
              </a:defRPr>
            </a:lvl1pPr>
          </a:lstStyle>
          <a:p>
            <a:r>
              <a:t>We can do better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ctrTitle"/>
          </p:nvPr>
        </p:nvSpPr>
        <p:spPr>
          <a:xfrm>
            <a:off x="896044" y="1805071"/>
            <a:ext cx="11599733" cy="3414971"/>
          </a:xfrm>
          <a:prstGeom prst="rect">
            <a:avLst/>
          </a:prstGeom>
        </p:spPr>
        <p:txBody>
          <a:bodyPr/>
          <a:lstStyle>
            <a:lvl1pPr defTabSz="560830">
              <a:defRPr sz="21400">
                <a:solidFill>
                  <a:srgbClr val="000000"/>
                </a:solidFill>
              </a:defRPr>
            </a:lvl1pPr>
          </a:lstStyle>
          <a:p>
            <a:r>
              <a:t>32 million</a:t>
            </a:r>
          </a:p>
        </p:txBody>
      </p:sp>
      <p:sp>
        <p:nvSpPr>
          <p:cNvPr id="124" name="Shape 124"/>
          <p:cNvSpPr>
            <a:spLocks noGrp="1"/>
          </p:cNvSpPr>
          <p:nvPr>
            <p:ph type="subTitle" sz="half" idx="1"/>
          </p:nvPr>
        </p:nvSpPr>
        <p:spPr>
          <a:xfrm>
            <a:off x="883966" y="4705193"/>
            <a:ext cx="11044346" cy="3243335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000000"/>
                </a:solidFill>
              </a:defRPr>
            </a:lvl1pPr>
          </a:lstStyle>
          <a:p>
            <a:r>
              <a:t>adults in the United States are illiterate</a:t>
            </a:r>
          </a:p>
        </p:txBody>
      </p:sp>
      <p:sp>
        <p:nvSpPr>
          <p:cNvPr id="125" name="Shape 125"/>
          <p:cNvSpPr/>
          <p:nvPr/>
        </p:nvSpPr>
        <p:spPr>
          <a:xfrm>
            <a:off x="2928116" y="9212033"/>
            <a:ext cx="695604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solidFill>
                  <a:srgbClr val="000000"/>
                </a:solidFill>
              </a:defRPr>
            </a:pPr>
            <a:r>
              <a:t>All stats from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http://www.huffingtonpost.com/2013/09/06/illiteracy-rate_n_3880355.html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ctrTitle"/>
          </p:nvPr>
        </p:nvSpPr>
        <p:spPr>
          <a:xfrm>
            <a:off x="702534" y="1075685"/>
            <a:ext cx="11599733" cy="3414971"/>
          </a:xfrm>
          <a:prstGeom prst="rect">
            <a:avLst/>
          </a:prstGeom>
        </p:spPr>
        <p:txBody>
          <a:bodyPr/>
          <a:lstStyle>
            <a:lvl1pPr defTabSz="566673">
              <a:defRPr sz="21600">
                <a:solidFill>
                  <a:srgbClr val="000000"/>
                </a:solidFill>
              </a:defRPr>
            </a:lvl1pPr>
          </a:lstStyle>
          <a:p>
            <a:r>
              <a:t>$800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ubTitle" sz="half" idx="1"/>
          </p:nvPr>
        </p:nvSpPr>
        <p:spPr>
          <a:xfrm>
            <a:off x="883966" y="4705193"/>
            <a:ext cx="11044346" cy="3243335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000000"/>
                </a:solidFill>
              </a:defRPr>
            </a:lvl1pPr>
          </a:lstStyle>
          <a:p>
            <a:r>
              <a:t>per Student per Year</a:t>
            </a:r>
          </a:p>
        </p:txBody>
      </p:sp>
      <p:sp>
        <p:nvSpPr>
          <p:cNvPr id="129" name="Shape 129"/>
          <p:cNvSpPr/>
          <p:nvPr/>
        </p:nvSpPr>
        <p:spPr>
          <a:xfrm>
            <a:off x="3634231" y="9212033"/>
            <a:ext cx="5736337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solidFill>
                  <a:srgbClr val="000000"/>
                </a:solidFill>
              </a:defRPr>
            </a:pPr>
            <a:r>
              <a:t>All stats from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http://www.worlded.org/WEIInternet/us/adult-ed-facts.cfm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ctrTitle"/>
          </p:nvPr>
        </p:nvSpPr>
        <p:spPr>
          <a:xfrm>
            <a:off x="702534" y="1075685"/>
            <a:ext cx="11599733" cy="3414971"/>
          </a:xfrm>
          <a:prstGeom prst="rect">
            <a:avLst/>
          </a:prstGeom>
        </p:spPr>
        <p:txBody>
          <a:bodyPr/>
          <a:lstStyle>
            <a:lvl1pPr defTabSz="566673">
              <a:defRPr sz="21600">
                <a:solidFill>
                  <a:srgbClr val="000000"/>
                </a:solidFill>
              </a:defRPr>
            </a:lvl1pPr>
          </a:lstStyle>
          <a:p>
            <a:r>
              <a:t>$10,000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1"/>
          </p:nvPr>
        </p:nvSpPr>
        <p:spPr>
          <a:xfrm>
            <a:off x="883966" y="4705193"/>
            <a:ext cx="11044346" cy="3243335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000000"/>
                </a:solidFill>
              </a:defRPr>
            </a:lvl1pPr>
          </a:lstStyle>
          <a:p>
            <a:r>
              <a:t>per Student per Year</a:t>
            </a:r>
          </a:p>
        </p:txBody>
      </p:sp>
      <p:sp>
        <p:nvSpPr>
          <p:cNvPr id="133" name="Shape 133"/>
          <p:cNvSpPr/>
          <p:nvPr/>
        </p:nvSpPr>
        <p:spPr>
          <a:xfrm>
            <a:off x="3634231" y="9130391"/>
            <a:ext cx="5736337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solidFill>
                  <a:srgbClr val="000000"/>
                </a:solidFill>
              </a:defRPr>
            </a:pPr>
            <a:r>
              <a:t>All stats from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http://www.worlded.org/WEIInternet/us/adult-ed-facts.cfm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0216" y="2286967"/>
            <a:ext cx="7144368" cy="517966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740420" y="266700"/>
            <a:ext cx="1152396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A tool for Adult Educators</a:t>
            </a:r>
          </a:p>
        </p:txBody>
      </p:sp>
      <p:sp>
        <p:nvSpPr>
          <p:cNvPr id="137" name="Shape 137"/>
          <p:cNvSpPr/>
          <p:nvPr/>
        </p:nvSpPr>
        <p:spPr>
          <a:xfrm>
            <a:off x="3110166" y="8769350"/>
            <a:ext cx="6784468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FF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http://otra-educacion.blogspot.com/2012/06/youth-adult-education-and-lifelong.html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952500" y="389466"/>
            <a:ext cx="11099800" cy="2120901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What is EasyRead?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952500" y="2319865"/>
            <a:ext cx="11099800" cy="628650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6000">
                <a:solidFill>
                  <a:srgbClr val="000000"/>
                </a:solidFill>
              </a:defRPr>
            </a:lvl1pPr>
          </a:lstStyle>
          <a:p>
            <a:r>
              <a:t>Think of it as an audience-aware Thesaurus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952500" y="282512"/>
            <a:ext cx="11099800" cy="2120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Under the hood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486427" y="2101145"/>
            <a:ext cx="12365763" cy="13412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3500">
                <a:solidFill>
                  <a:srgbClr val="000000"/>
                </a:solidFill>
              </a:defRPr>
            </a:lvl1pPr>
          </a:lstStyle>
          <a:p>
            <a:r>
              <a:t>EasyRead knows how difficult text is. We triple checked.</a:t>
            </a:r>
          </a:p>
        </p:txBody>
      </p:sp>
      <p:pic>
        <p:nvPicPr>
          <p:cNvPr id="146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0725" y="3466181"/>
            <a:ext cx="6483521" cy="453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5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5976" y="4142027"/>
            <a:ext cx="2952849" cy="2952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5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9223" y="4142027"/>
            <a:ext cx="2952849" cy="2952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5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2730" y="4142027"/>
            <a:ext cx="2952848" cy="2952848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2571609" y="9242393"/>
            <a:ext cx="786158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https://s3.amazonaws.com/liveglam.com/wp-content/uploads/2015/09/17083620/check-mark.png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952500" y="282512"/>
            <a:ext cx="11099800" cy="2120901"/>
          </a:xfrm>
          <a:prstGeom prst="rect">
            <a:avLst/>
          </a:prstGeom>
        </p:spPr>
        <p:txBody>
          <a:bodyPr/>
          <a:lstStyle/>
          <a:p>
            <a:pPr defTabSz="566673">
              <a:defRPr sz="7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Algorithmic Explanations</a:t>
            </a:r>
          </a:p>
          <a:p>
            <a:pPr defTabSz="566673">
              <a:defRPr sz="4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Example Sentence</a:t>
            </a:r>
          </a:p>
        </p:txBody>
      </p:sp>
      <p:sp>
        <p:nvSpPr>
          <p:cNvPr id="153" name="Shape 153"/>
          <p:cNvSpPr>
            <a:spLocks noGrp="1"/>
          </p:cNvSpPr>
          <p:nvPr>
            <p:ph type="body" sz="half" idx="1"/>
          </p:nvPr>
        </p:nvSpPr>
        <p:spPr>
          <a:xfrm>
            <a:off x="319518" y="2968362"/>
            <a:ext cx="12365763" cy="381687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6000">
                <a:solidFill>
                  <a:srgbClr val="000000"/>
                </a:solidFill>
              </a:defRPr>
            </a:lvl1pPr>
          </a:lstStyle>
          <a:p>
            <a:r>
              <a:t>The presentation was so great that I had no questions.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952500" y="-283135"/>
            <a:ext cx="11099800" cy="2120901"/>
          </a:xfrm>
          <a:prstGeom prst="rect">
            <a:avLst/>
          </a:prstGeom>
        </p:spPr>
        <p:txBody>
          <a:bodyPr/>
          <a:lstStyle>
            <a:lvl1pPr defTabSz="566673">
              <a:defRPr sz="7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Algorithmic Explanations</a:t>
            </a:r>
          </a:p>
        </p:txBody>
      </p:sp>
      <p:sp>
        <p:nvSpPr>
          <p:cNvPr id="156" name="Shape 156"/>
          <p:cNvSpPr/>
          <p:nvPr/>
        </p:nvSpPr>
        <p:spPr>
          <a:xfrm>
            <a:off x="2809329" y="9058450"/>
            <a:ext cx="738614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</a:lstStyle>
          <a:p>
            <a:r>
              <a:t>https://en.wikipedia.org/wiki/Flesch–Kincaid_readability_tests</a:t>
            </a:r>
          </a:p>
        </p:txBody>
      </p:sp>
      <p:pic>
        <p:nvPicPr>
          <p:cNvPr id="157" name="image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9681" y="1432879"/>
            <a:ext cx="1289227" cy="128922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3843793" y="1734592"/>
            <a:ext cx="531721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Grade Level Summation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319518" y="2855231"/>
            <a:ext cx="12365763" cy="6025600"/>
          </a:xfrm>
          <a:prstGeom prst="rect">
            <a:avLst/>
          </a:prstGeom>
        </p:spPr>
        <p:txBody>
          <a:bodyPr anchor="t"/>
          <a:lstStyle/>
          <a:p>
            <a:pPr marL="0" indent="0" algn="ctr" defTabSz="410107">
              <a:spcBef>
                <a:spcPts val="2800"/>
              </a:spcBef>
              <a:buSzTx/>
              <a:buNone/>
              <a:defRPr sz="4860">
                <a:solidFill>
                  <a:srgbClr val="000000"/>
                </a:solidFill>
              </a:defRPr>
            </a:pPr>
            <a:r>
              <a:rPr strike="sngStrike"/>
              <a:t>The</a:t>
            </a:r>
            <a:r>
              <a:t> presentation </a:t>
            </a:r>
            <a:r>
              <a:rPr strike="sngStrike"/>
              <a:t>was so</a:t>
            </a:r>
            <a:r>
              <a:t> great that </a:t>
            </a:r>
            <a:r>
              <a:rPr strike="sngStrike"/>
              <a:t>I had no</a:t>
            </a:r>
            <a:r>
              <a:t> questions.</a:t>
            </a:r>
          </a:p>
          <a:p>
            <a:pPr marL="0" indent="0" algn="ctr" defTabSz="410107">
              <a:spcBef>
                <a:spcPts val="2800"/>
              </a:spcBef>
              <a:buSzTx/>
              <a:buNone/>
              <a:defRPr sz="4860">
                <a:solidFill>
                  <a:schemeClr val="accent5"/>
                </a:solidFill>
              </a:defRPr>
            </a:pPr>
            <a:r>
              <a:t>9.5  + 5.05 + 6.16</a:t>
            </a:r>
          </a:p>
          <a:p>
            <a:pPr marL="0" indent="0" algn="ctr" defTabSz="410107">
              <a:spcBef>
                <a:spcPts val="2800"/>
              </a:spcBef>
              <a:buSzTx/>
              <a:buNone/>
              <a:defRPr sz="4860">
                <a:solidFill>
                  <a:schemeClr val="accent5"/>
                </a:solidFill>
              </a:defRPr>
            </a:pPr>
            <a:r>
              <a:t>(9.5 + 5.05 + 6.16) = 20.71</a:t>
            </a:r>
          </a:p>
          <a:p>
            <a:pPr marL="0" indent="0" algn="ctr" defTabSz="410107">
              <a:spcBef>
                <a:spcPts val="2800"/>
              </a:spcBef>
              <a:buSzTx/>
              <a:buNone/>
              <a:defRPr sz="4860">
                <a:solidFill>
                  <a:schemeClr val="accent5"/>
                </a:solidFill>
              </a:defRPr>
            </a:pPr>
            <a:r>
              <a:t>20.71/3 = 6.90 </a:t>
            </a:r>
          </a:p>
          <a:p>
            <a:pPr marL="0" indent="0" algn="ctr" defTabSz="410107">
              <a:spcBef>
                <a:spcPts val="2800"/>
              </a:spcBef>
              <a:buSzTx/>
              <a:buNone/>
              <a:defRPr sz="4860">
                <a:solidFill>
                  <a:schemeClr val="accent5"/>
                </a:solidFill>
              </a:defRPr>
            </a:pPr>
            <a:r>
              <a:t>Grade = 6.90 - 6 = .90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Macintosh PowerPoint</Application>
  <PresentationFormat>Custom</PresentationFormat>
  <Paragraphs>55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Helvetica</vt:lpstr>
      <vt:lpstr>Helvetica Light</vt:lpstr>
      <vt:lpstr>Helvetica Neue</vt:lpstr>
      <vt:lpstr>Gradient</vt:lpstr>
      <vt:lpstr>PowerPoint Presentation</vt:lpstr>
      <vt:lpstr>32 million</vt:lpstr>
      <vt:lpstr>$800</vt:lpstr>
      <vt:lpstr>$10,000</vt:lpstr>
      <vt:lpstr>PowerPoint Presentation</vt:lpstr>
      <vt:lpstr>What is EasyRead?</vt:lpstr>
      <vt:lpstr>Under the hood</vt:lpstr>
      <vt:lpstr>Algorithmic Explanations Example Sentence</vt:lpstr>
      <vt:lpstr>Algorithmic Explanations</vt:lpstr>
      <vt:lpstr>Algorithmic Explanations</vt:lpstr>
      <vt:lpstr>Algorithmic Explanations</vt:lpstr>
      <vt:lpstr>12 million</vt:lpstr>
      <vt:lpstr>PowerPoint Presentation</vt:lpstr>
      <vt:lpstr>&lt; 5%</vt:lpstr>
      <vt:lpstr>Limited Selection</vt:lpstr>
      <vt:lpstr>&gt;90%</vt:lpstr>
      <vt:lpstr>We can do better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Malcolm Goldiner</cp:lastModifiedBy>
  <cp:revision>2</cp:revision>
  <dcterms:modified xsi:type="dcterms:W3CDTF">2016-05-04T18:25:55Z</dcterms:modified>
</cp:coreProperties>
</file>