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notesMasterIdLst>
    <p:notesMasterId r:id="rId25"/>
  </p:notesMasterIdLst>
  <p:sldIdLst>
    <p:sldId id="256" r:id="rId2"/>
    <p:sldId id="287" r:id="rId3"/>
    <p:sldId id="297" r:id="rId4"/>
    <p:sldId id="293" r:id="rId5"/>
    <p:sldId id="301" r:id="rId6"/>
    <p:sldId id="291" r:id="rId7"/>
    <p:sldId id="292" r:id="rId8"/>
    <p:sldId id="294" r:id="rId9"/>
    <p:sldId id="302" r:id="rId10"/>
    <p:sldId id="298" r:id="rId11"/>
    <p:sldId id="303" r:id="rId12"/>
    <p:sldId id="300" r:id="rId13"/>
    <p:sldId id="289" r:id="rId14"/>
    <p:sldId id="295" r:id="rId15"/>
    <p:sldId id="308" r:id="rId16"/>
    <p:sldId id="296" r:id="rId17"/>
    <p:sldId id="305" r:id="rId18"/>
    <p:sldId id="313" r:id="rId19"/>
    <p:sldId id="309" r:id="rId20"/>
    <p:sldId id="312" r:id="rId21"/>
    <p:sldId id="311" r:id="rId22"/>
    <p:sldId id="307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7" autoAdjust="0"/>
    <p:restoredTop sz="96473" autoAdjust="0"/>
  </p:normalViewPr>
  <p:slideViewPr>
    <p:cSldViewPr snapToGrid="0">
      <p:cViewPr varScale="1">
        <p:scale>
          <a:sx n="98" d="100"/>
          <a:sy n="98" d="100"/>
        </p:scale>
        <p:origin x="72" y="3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A5F13-478B-4F22-B0C8-35BB5F5A3700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89A1E-5F9C-4CF8-A52D-629B00F1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3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Introduction</a:t>
            </a:r>
          </a:p>
          <a:p>
            <a:pPr lvl="1"/>
            <a:r>
              <a:rPr lang="en-US" dirty="0"/>
              <a:t>Explore idea of what it takes to build a robot: Motivation for project</a:t>
            </a:r>
          </a:p>
          <a:p>
            <a:pPr lvl="1"/>
            <a:r>
              <a:rPr lang="en-US" dirty="0"/>
              <a:t>What is it?</a:t>
            </a:r>
          </a:p>
          <a:p>
            <a:pPr lvl="1"/>
            <a:r>
              <a:rPr lang="en-US" dirty="0"/>
              <a:t>Components</a:t>
            </a:r>
          </a:p>
          <a:p>
            <a:pPr lvl="1"/>
            <a:r>
              <a:rPr lang="en-US" dirty="0"/>
              <a:t>General </a:t>
            </a:r>
            <a:r>
              <a:rPr lang="en-US" dirty="0" smtClean="0"/>
              <a:t>plan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9A1E-5F9C-4CF8-A52D-629B00F1E2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1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0"/>
            <a:r>
              <a:rPr lang="en-US" dirty="0" err="1" smtClean="0"/>
              <a:t>Motioncapture</a:t>
            </a:r>
            <a:endParaRPr lang="en-US" dirty="0" smtClean="0"/>
          </a:p>
          <a:p>
            <a:pPr lvl="1"/>
            <a:r>
              <a:rPr lang="en-US" dirty="0" smtClean="0"/>
              <a:t>Goal for </a:t>
            </a:r>
            <a:r>
              <a:rPr lang="en-US" dirty="0" err="1" smtClean="0"/>
              <a:t>motioncapture</a:t>
            </a:r>
            <a:endParaRPr lang="en-US" dirty="0" smtClean="0"/>
          </a:p>
          <a:p>
            <a:pPr lvl="1"/>
            <a:r>
              <a:rPr lang="en-US" dirty="0" smtClean="0"/>
              <a:t>Example image of </a:t>
            </a:r>
            <a:r>
              <a:rPr lang="en-US" dirty="0" err="1" smtClean="0"/>
              <a:t>pointcloud</a:t>
            </a:r>
            <a:endParaRPr lang="en-US" dirty="0" smtClean="0"/>
          </a:p>
          <a:p>
            <a:pPr lvl="1"/>
            <a:r>
              <a:rPr lang="en-US" dirty="0" smtClean="0"/>
              <a:t>What the </a:t>
            </a:r>
            <a:r>
              <a:rPr lang="en-US" dirty="0" err="1" smtClean="0"/>
              <a:t>pointcloud</a:t>
            </a:r>
            <a:r>
              <a:rPr lang="en-US" dirty="0" smtClean="0"/>
              <a:t> is</a:t>
            </a:r>
          </a:p>
          <a:p>
            <a:pPr lvl="1"/>
            <a:r>
              <a:rPr lang="en-US" dirty="0" err="1" smtClean="0"/>
              <a:t>Pointcloud</a:t>
            </a:r>
            <a:r>
              <a:rPr lang="en-US" dirty="0" smtClean="0"/>
              <a:t> to </a:t>
            </a:r>
            <a:r>
              <a:rPr lang="en-US" dirty="0" err="1" smtClean="0"/>
              <a:t>heightmap</a:t>
            </a:r>
            <a:endParaRPr lang="en-US" dirty="0" smtClean="0"/>
          </a:p>
          <a:p>
            <a:pPr lvl="1"/>
            <a:r>
              <a:rPr lang="en-US" dirty="0" err="1" smtClean="0"/>
              <a:t>Heightmap</a:t>
            </a:r>
            <a:r>
              <a:rPr lang="en-US" dirty="0" smtClean="0"/>
              <a:t> comparison</a:t>
            </a:r>
          </a:p>
          <a:p>
            <a:pPr lvl="1"/>
            <a:r>
              <a:rPr lang="en-US" dirty="0" smtClean="0"/>
              <a:t>What the </a:t>
            </a:r>
            <a:r>
              <a:rPr lang="en-US" dirty="0" err="1" smtClean="0"/>
              <a:t>heightmap</a:t>
            </a:r>
            <a:r>
              <a:rPr lang="en-US" dirty="0" smtClean="0"/>
              <a:t> will be used for</a:t>
            </a:r>
          </a:p>
          <a:p>
            <a:pPr lvl="1"/>
            <a:r>
              <a:rPr lang="en-US" dirty="0" smtClean="0"/>
              <a:t>Where the </a:t>
            </a:r>
            <a:r>
              <a:rPr lang="en-US" dirty="0" err="1" smtClean="0"/>
              <a:t>heightmap</a:t>
            </a:r>
            <a:r>
              <a:rPr lang="en-US" dirty="0" smtClean="0"/>
              <a:t> comes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9A1E-5F9C-4CF8-A52D-629B00F1E2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00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0"/>
            <a:r>
              <a:rPr lang="en-US" dirty="0" err="1" smtClean="0"/>
              <a:t>Motioncapture</a:t>
            </a:r>
            <a:endParaRPr lang="en-US" dirty="0" smtClean="0"/>
          </a:p>
          <a:p>
            <a:pPr lvl="1"/>
            <a:r>
              <a:rPr lang="en-US" dirty="0" smtClean="0"/>
              <a:t>Goal for </a:t>
            </a:r>
            <a:r>
              <a:rPr lang="en-US" dirty="0" err="1" smtClean="0"/>
              <a:t>motioncapture</a:t>
            </a:r>
            <a:endParaRPr lang="en-US" dirty="0" smtClean="0"/>
          </a:p>
          <a:p>
            <a:pPr lvl="1"/>
            <a:r>
              <a:rPr lang="en-US" dirty="0" smtClean="0"/>
              <a:t>Example image of </a:t>
            </a:r>
            <a:r>
              <a:rPr lang="en-US" dirty="0" err="1" smtClean="0"/>
              <a:t>pointcloud</a:t>
            </a:r>
            <a:endParaRPr lang="en-US" dirty="0" smtClean="0"/>
          </a:p>
          <a:p>
            <a:pPr lvl="1"/>
            <a:r>
              <a:rPr lang="en-US" dirty="0" smtClean="0"/>
              <a:t>What the </a:t>
            </a:r>
            <a:r>
              <a:rPr lang="en-US" dirty="0" err="1" smtClean="0"/>
              <a:t>pointcloud</a:t>
            </a:r>
            <a:r>
              <a:rPr lang="en-US" dirty="0" smtClean="0"/>
              <a:t> is</a:t>
            </a:r>
          </a:p>
          <a:p>
            <a:pPr lvl="1"/>
            <a:r>
              <a:rPr lang="en-US" dirty="0" err="1" smtClean="0"/>
              <a:t>Pointcloud</a:t>
            </a:r>
            <a:r>
              <a:rPr lang="en-US" dirty="0" smtClean="0"/>
              <a:t> to </a:t>
            </a:r>
            <a:r>
              <a:rPr lang="en-US" dirty="0" err="1" smtClean="0"/>
              <a:t>heightmap</a:t>
            </a:r>
            <a:endParaRPr lang="en-US" dirty="0" smtClean="0"/>
          </a:p>
          <a:p>
            <a:pPr lvl="1"/>
            <a:r>
              <a:rPr lang="en-US" dirty="0" err="1" smtClean="0"/>
              <a:t>Heightmap</a:t>
            </a:r>
            <a:r>
              <a:rPr lang="en-US" dirty="0" smtClean="0"/>
              <a:t> comparison</a:t>
            </a:r>
          </a:p>
          <a:p>
            <a:pPr lvl="1"/>
            <a:r>
              <a:rPr lang="en-US" dirty="0" smtClean="0"/>
              <a:t>What the </a:t>
            </a:r>
            <a:r>
              <a:rPr lang="en-US" dirty="0" err="1" smtClean="0"/>
              <a:t>heightmap</a:t>
            </a:r>
            <a:r>
              <a:rPr lang="en-US" dirty="0" smtClean="0"/>
              <a:t> will be used for</a:t>
            </a:r>
          </a:p>
          <a:p>
            <a:pPr lvl="1"/>
            <a:r>
              <a:rPr lang="en-US" dirty="0" smtClean="0"/>
              <a:t>Where the </a:t>
            </a:r>
            <a:r>
              <a:rPr lang="en-US" dirty="0" err="1" smtClean="0"/>
              <a:t>heightmap</a:t>
            </a:r>
            <a:r>
              <a:rPr lang="en-US" dirty="0" smtClean="0"/>
              <a:t> comes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9A1E-5F9C-4CF8-A52D-629B00F1E2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72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0"/>
            <a:r>
              <a:rPr lang="en-US" dirty="0" err="1" smtClean="0"/>
              <a:t>Motioncapture</a:t>
            </a:r>
            <a:endParaRPr lang="en-US" dirty="0" smtClean="0"/>
          </a:p>
          <a:p>
            <a:pPr lvl="1"/>
            <a:r>
              <a:rPr lang="en-US" dirty="0" smtClean="0"/>
              <a:t>Goal for </a:t>
            </a:r>
            <a:r>
              <a:rPr lang="en-US" dirty="0" err="1" smtClean="0"/>
              <a:t>motioncapture</a:t>
            </a:r>
            <a:endParaRPr lang="en-US" dirty="0" smtClean="0"/>
          </a:p>
          <a:p>
            <a:pPr lvl="1"/>
            <a:r>
              <a:rPr lang="en-US" dirty="0" smtClean="0"/>
              <a:t>Example image of </a:t>
            </a:r>
            <a:r>
              <a:rPr lang="en-US" dirty="0" err="1" smtClean="0"/>
              <a:t>pointcloud</a:t>
            </a:r>
            <a:endParaRPr lang="en-US" dirty="0" smtClean="0"/>
          </a:p>
          <a:p>
            <a:pPr lvl="1"/>
            <a:r>
              <a:rPr lang="en-US" dirty="0" smtClean="0"/>
              <a:t>What the </a:t>
            </a:r>
            <a:r>
              <a:rPr lang="en-US" dirty="0" err="1" smtClean="0"/>
              <a:t>pointcloud</a:t>
            </a:r>
            <a:r>
              <a:rPr lang="en-US" dirty="0" smtClean="0"/>
              <a:t> is</a:t>
            </a:r>
          </a:p>
          <a:p>
            <a:pPr lvl="1"/>
            <a:r>
              <a:rPr lang="en-US" dirty="0" err="1" smtClean="0"/>
              <a:t>Pointcloud</a:t>
            </a:r>
            <a:r>
              <a:rPr lang="en-US" dirty="0" smtClean="0"/>
              <a:t> to </a:t>
            </a:r>
            <a:r>
              <a:rPr lang="en-US" dirty="0" err="1" smtClean="0"/>
              <a:t>heightmap</a:t>
            </a:r>
            <a:endParaRPr lang="en-US" dirty="0" smtClean="0"/>
          </a:p>
          <a:p>
            <a:pPr lvl="1"/>
            <a:r>
              <a:rPr lang="en-US" dirty="0" err="1" smtClean="0"/>
              <a:t>Heightmap</a:t>
            </a:r>
            <a:r>
              <a:rPr lang="en-US" dirty="0" smtClean="0"/>
              <a:t> comparison</a:t>
            </a:r>
          </a:p>
          <a:p>
            <a:pPr lvl="1"/>
            <a:r>
              <a:rPr lang="en-US" dirty="0" smtClean="0"/>
              <a:t>What the </a:t>
            </a:r>
            <a:r>
              <a:rPr lang="en-US" dirty="0" err="1" smtClean="0"/>
              <a:t>heightmap</a:t>
            </a:r>
            <a:r>
              <a:rPr lang="en-US" dirty="0" smtClean="0"/>
              <a:t> will be used for</a:t>
            </a:r>
          </a:p>
          <a:p>
            <a:pPr lvl="1"/>
            <a:r>
              <a:rPr lang="en-US" dirty="0" smtClean="0"/>
              <a:t>Where the </a:t>
            </a:r>
            <a:r>
              <a:rPr lang="en-US" dirty="0" err="1" smtClean="0"/>
              <a:t>heightmap</a:t>
            </a:r>
            <a:r>
              <a:rPr lang="en-US" dirty="0" smtClean="0"/>
              <a:t> comes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9A1E-5F9C-4CF8-A52D-629B00F1E2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71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0"/>
            <a:r>
              <a:rPr lang="en-US" dirty="0" err="1" smtClean="0"/>
              <a:t>Motioncapture</a:t>
            </a:r>
            <a:endParaRPr lang="en-US" dirty="0" smtClean="0"/>
          </a:p>
          <a:p>
            <a:pPr lvl="1"/>
            <a:r>
              <a:rPr lang="en-US" dirty="0" smtClean="0"/>
              <a:t>Goal for </a:t>
            </a:r>
            <a:r>
              <a:rPr lang="en-US" dirty="0" err="1" smtClean="0"/>
              <a:t>motioncapture</a:t>
            </a:r>
            <a:endParaRPr lang="en-US" dirty="0" smtClean="0"/>
          </a:p>
          <a:p>
            <a:pPr lvl="1"/>
            <a:r>
              <a:rPr lang="en-US" dirty="0" smtClean="0"/>
              <a:t>Example image of </a:t>
            </a:r>
            <a:r>
              <a:rPr lang="en-US" dirty="0" err="1" smtClean="0"/>
              <a:t>pointcloud</a:t>
            </a:r>
            <a:endParaRPr lang="en-US" dirty="0" smtClean="0"/>
          </a:p>
          <a:p>
            <a:pPr lvl="1"/>
            <a:r>
              <a:rPr lang="en-US" dirty="0" smtClean="0"/>
              <a:t>What the </a:t>
            </a:r>
            <a:r>
              <a:rPr lang="en-US" dirty="0" err="1" smtClean="0"/>
              <a:t>pointcloud</a:t>
            </a:r>
            <a:r>
              <a:rPr lang="en-US" dirty="0" smtClean="0"/>
              <a:t> is</a:t>
            </a:r>
          </a:p>
          <a:p>
            <a:pPr lvl="1"/>
            <a:r>
              <a:rPr lang="en-US" dirty="0" err="1" smtClean="0"/>
              <a:t>Pointcloud</a:t>
            </a:r>
            <a:r>
              <a:rPr lang="en-US" dirty="0" smtClean="0"/>
              <a:t> to </a:t>
            </a:r>
            <a:r>
              <a:rPr lang="en-US" dirty="0" err="1" smtClean="0"/>
              <a:t>heightmap</a:t>
            </a:r>
            <a:endParaRPr lang="en-US" dirty="0" smtClean="0"/>
          </a:p>
          <a:p>
            <a:pPr lvl="1"/>
            <a:r>
              <a:rPr lang="en-US" dirty="0" err="1" smtClean="0"/>
              <a:t>Heightmap</a:t>
            </a:r>
            <a:r>
              <a:rPr lang="en-US" dirty="0" smtClean="0"/>
              <a:t> comparison</a:t>
            </a:r>
          </a:p>
          <a:p>
            <a:pPr lvl="1"/>
            <a:r>
              <a:rPr lang="en-US" dirty="0" smtClean="0"/>
              <a:t>What the </a:t>
            </a:r>
            <a:r>
              <a:rPr lang="en-US" dirty="0" err="1" smtClean="0"/>
              <a:t>heightmap</a:t>
            </a:r>
            <a:r>
              <a:rPr lang="en-US" dirty="0" smtClean="0"/>
              <a:t> will be used for</a:t>
            </a:r>
          </a:p>
          <a:p>
            <a:pPr lvl="1"/>
            <a:r>
              <a:rPr lang="en-US" dirty="0" smtClean="0"/>
              <a:t>Where the </a:t>
            </a:r>
            <a:r>
              <a:rPr lang="en-US" dirty="0" err="1" smtClean="0"/>
              <a:t>heightmap</a:t>
            </a:r>
            <a:r>
              <a:rPr lang="en-US" dirty="0" smtClean="0"/>
              <a:t> comes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9A1E-5F9C-4CF8-A52D-629B00F1E2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6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4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5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8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2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2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1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1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D5A02-671A-4053-A8CD-C109D8F95898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2EE3A-3479-4BC6-9294-C97B399E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5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1" y="2641600"/>
            <a:ext cx="9144000" cy="1215496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R. Links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17601" y="3795447"/>
            <a:ext cx="9144000" cy="4111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MATT SCAPEROTH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81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Vision without orientation</a:t>
            </a:r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37165" y="2022760"/>
            <a:ext cx="4015528" cy="3920945"/>
            <a:chOff x="1049782" y="1736905"/>
            <a:chExt cx="4765852" cy="4653596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213" y="3036080"/>
              <a:ext cx="3354421" cy="3354421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>
              <a:off x="1619260" y="2222779"/>
              <a:ext cx="1687226" cy="1471995"/>
            </a:xfrm>
            <a:prstGeom prst="straightConnector1">
              <a:avLst/>
            </a:prstGeom>
            <a:ln w="34925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873404" y="2152280"/>
              <a:ext cx="1433082" cy="1542494"/>
            </a:xfrm>
            <a:prstGeom prst="straightConnector1">
              <a:avLst/>
            </a:prstGeom>
            <a:ln w="34925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 rot="410259">
              <a:off x="1049782" y="1736905"/>
              <a:ext cx="992274" cy="3613593"/>
              <a:chOff x="2210846" y="2826118"/>
              <a:chExt cx="992274" cy="3613593"/>
            </a:xfrm>
          </p:grpSpPr>
          <p:sp>
            <p:nvSpPr>
              <p:cNvPr id="4" name="Oval 3"/>
              <p:cNvSpPr/>
              <p:nvPr/>
            </p:nvSpPr>
            <p:spPr>
              <a:xfrm rot="1872779">
                <a:off x="2330897" y="2826118"/>
                <a:ext cx="764563" cy="951339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2583627" y="3744551"/>
                <a:ext cx="38165" cy="1431341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21189741" flipH="1">
                <a:off x="2210846" y="3860148"/>
                <a:ext cx="743981" cy="104285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216532" y="3995205"/>
                <a:ext cx="5936" cy="597414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21189741">
                <a:off x="2256077" y="4533028"/>
                <a:ext cx="97535" cy="632051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000032" y="3811241"/>
                <a:ext cx="167614" cy="566304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21189741" flipH="1">
                <a:off x="3106110" y="4381401"/>
                <a:ext cx="97010" cy="539624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2451552" y="5175893"/>
                <a:ext cx="170240" cy="1263818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 flipV="1">
                <a:off x="2625555" y="5175892"/>
                <a:ext cx="476367" cy="1232389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/>
          <p:cNvGrpSpPr/>
          <p:nvPr/>
        </p:nvGrpSpPr>
        <p:grpSpPr>
          <a:xfrm>
            <a:off x="7071235" y="1152526"/>
            <a:ext cx="4920445" cy="4120145"/>
            <a:chOff x="6248050" y="766776"/>
            <a:chExt cx="5854245" cy="490206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19541">
              <a:off x="8747874" y="766776"/>
              <a:ext cx="3354421" cy="3354421"/>
            </a:xfrm>
            <a:prstGeom prst="rect">
              <a:avLst/>
            </a:prstGeom>
          </p:spPr>
        </p:pic>
        <p:cxnSp>
          <p:nvCxnSpPr>
            <p:cNvPr id="91" name="Straight Arrow Connector 90"/>
            <p:cNvCxnSpPr/>
            <p:nvPr/>
          </p:nvCxnSpPr>
          <p:spPr>
            <a:xfrm rot="18719541">
              <a:off x="7156461" y="1779491"/>
              <a:ext cx="1687226" cy="1471995"/>
            </a:xfrm>
            <a:prstGeom prst="straightConnector1">
              <a:avLst/>
            </a:prstGeom>
            <a:ln w="34925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8719541">
              <a:off x="7342349" y="1626214"/>
              <a:ext cx="1433082" cy="1542494"/>
            </a:xfrm>
            <a:prstGeom prst="straightConnector1">
              <a:avLst/>
            </a:prstGeom>
            <a:ln w="34925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 rot="21002579">
              <a:off x="6567446" y="2106566"/>
              <a:ext cx="764563" cy="951339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/>
            <p:cNvGrpSpPr/>
            <p:nvPr/>
          </p:nvGrpSpPr>
          <p:grpSpPr>
            <a:xfrm rot="2493697">
              <a:off x="6248050" y="3103797"/>
              <a:ext cx="1739238" cy="2565043"/>
              <a:chOff x="3142563" y="3933807"/>
              <a:chExt cx="1739238" cy="2565043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 rot="19129800">
                <a:off x="3551283" y="4093394"/>
                <a:ext cx="38165" cy="1431341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rot="18719541" flipH="1">
                <a:off x="2822715" y="4357544"/>
                <a:ext cx="743981" cy="104285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19129800">
                <a:off x="3169452" y="4637432"/>
                <a:ext cx="5936" cy="597414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18719541">
                <a:off x="3553343" y="4981820"/>
                <a:ext cx="97535" cy="632051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19129800">
                <a:off x="3607910" y="3933807"/>
                <a:ext cx="167614" cy="566304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18719541" flipH="1">
                <a:off x="4063041" y="4319707"/>
                <a:ext cx="97010" cy="539624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9129800" flipV="1">
                <a:off x="4322641" y="5235032"/>
                <a:ext cx="170240" cy="1263818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19129800" flipH="1" flipV="1">
                <a:off x="4405434" y="5023611"/>
                <a:ext cx="476367" cy="1232389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5" name="Equal 104"/>
          <p:cNvSpPr/>
          <p:nvPr/>
        </p:nvSpPr>
        <p:spPr>
          <a:xfrm>
            <a:off x="5069277" y="2939418"/>
            <a:ext cx="1571625" cy="1070385"/>
          </a:xfrm>
          <a:prstGeom prst="mathEqual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2608" r="11141" b="24580"/>
          <a:stretch/>
        </p:blipFill>
        <p:spPr>
          <a:xfrm>
            <a:off x="5770282" y="860806"/>
            <a:ext cx="6421718" cy="4756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806"/>
            <a:ext cx="5907741" cy="44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Inertial Measurement Unit (IMU)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388100" cy="43307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1"/>
          <a:stretch/>
        </p:blipFill>
        <p:spPr>
          <a:xfrm>
            <a:off x="7226300" y="1831430"/>
            <a:ext cx="3622675" cy="40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8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Getting an accurate orientation</a:t>
            </a:r>
            <a:endParaRPr lang="en-US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3" name="Oval 12"/>
          <p:cNvSpPr/>
          <p:nvPr/>
        </p:nvSpPr>
        <p:spPr>
          <a:xfrm rot="1610788">
            <a:off x="2986949" y="1411373"/>
            <a:ext cx="5164666" cy="5164666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71748" y="3530375"/>
            <a:ext cx="280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Earth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-180000">
            <a:off x="7517924" y="1962377"/>
            <a:ext cx="827617" cy="1870788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800850" y="2875608"/>
            <a:ext cx="1099402" cy="543867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 rot="21427036">
            <a:off x="8055812" y="1719304"/>
            <a:ext cx="1680972" cy="2352149"/>
            <a:chOff x="8127006" y="1789954"/>
            <a:chExt cx="1680972" cy="2352149"/>
          </a:xfrm>
        </p:grpSpPr>
        <p:grpSp>
          <p:nvGrpSpPr>
            <p:cNvPr id="47" name="Group 46"/>
            <p:cNvGrpSpPr/>
            <p:nvPr/>
          </p:nvGrpSpPr>
          <p:grpSpPr>
            <a:xfrm rot="20512396">
              <a:off x="8405381" y="1789954"/>
              <a:ext cx="1402597" cy="2115600"/>
              <a:chOff x="8250451" y="1989254"/>
              <a:chExt cx="1402597" cy="2115599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 flipV="1">
                <a:off x="8372524" y="1989254"/>
                <a:ext cx="1280524" cy="576153"/>
              </a:xfrm>
              <a:prstGeom prst="straightConnector1">
                <a:avLst/>
              </a:prstGeom>
              <a:ln w="76200" cmpd="sng">
                <a:solidFill>
                  <a:schemeClr val="bg2">
                    <a:lumMod val="9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8250451" y="2874792"/>
                <a:ext cx="632200" cy="1230062"/>
              </a:xfrm>
              <a:prstGeom prst="straightConnector1">
                <a:avLst/>
              </a:prstGeom>
              <a:ln w="76200" cmpd="sng">
                <a:solidFill>
                  <a:schemeClr val="bg2">
                    <a:lumMod val="9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8127006" y="2076585"/>
              <a:ext cx="1653701" cy="2065518"/>
              <a:chOff x="7973284" y="2039336"/>
              <a:chExt cx="1653701" cy="2065518"/>
            </a:xfrm>
          </p:grpSpPr>
          <p:cxnSp>
            <p:nvCxnSpPr>
              <p:cNvPr id="26" name="Straight Arrow Connector 25"/>
              <p:cNvCxnSpPr>
                <a:stCxn id="42" idx="7"/>
              </p:cNvCxnSpPr>
              <p:nvPr/>
            </p:nvCxnSpPr>
            <p:spPr>
              <a:xfrm flipV="1">
                <a:off x="8346461" y="2039336"/>
                <a:ext cx="1280524" cy="576153"/>
              </a:xfrm>
              <a:prstGeom prst="straightConnector1">
                <a:avLst/>
              </a:prstGeom>
              <a:ln w="76200" cmpd="sng">
                <a:solidFill>
                  <a:schemeClr val="bg2">
                    <a:lumMod val="50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42" idx="5"/>
              </p:cNvCxnSpPr>
              <p:nvPr/>
            </p:nvCxnSpPr>
            <p:spPr>
              <a:xfrm>
                <a:off x="8250451" y="2874792"/>
                <a:ext cx="632200" cy="1230062"/>
              </a:xfrm>
              <a:prstGeom prst="straightConnector1">
                <a:avLst/>
              </a:prstGeom>
              <a:ln w="76200" cmpd="sng">
                <a:solidFill>
                  <a:schemeClr val="bg2">
                    <a:lumMod val="50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Flowchart: Summing Junction 41"/>
              <p:cNvSpPr/>
              <p:nvPr/>
            </p:nvSpPr>
            <p:spPr>
              <a:xfrm rot="1219065">
                <a:off x="7973284" y="2501615"/>
                <a:ext cx="391041" cy="391041"/>
              </a:xfrm>
              <a:prstGeom prst="flowChartSummingJunction">
                <a:avLst/>
              </a:prstGeom>
              <a:noFill/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830926" y="3536123"/>
                <a:ext cx="139221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9.8 </m:t>
                    </m:r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endParaRPr lang="en-US" sz="14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926" y="3536123"/>
                <a:ext cx="1392211" cy="215444"/>
              </a:xfrm>
              <a:prstGeom prst="rect">
                <a:avLst/>
              </a:prstGeom>
              <a:blipFill rotWithShape="0">
                <a:blip r:embed="rId3"/>
                <a:stretch>
                  <a:fillRect l="-307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512440" y="3454466"/>
                <a:ext cx="300434" cy="378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440" y="3454466"/>
                <a:ext cx="300434" cy="378758"/>
              </a:xfrm>
              <a:prstGeom prst="rect">
                <a:avLst/>
              </a:prstGeom>
              <a:blipFill rotWithShape="0">
                <a:blip r:embed="rId4"/>
                <a:stretch>
                  <a:fillRect t="-8065" r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44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Example of Orientation + Vision </a:t>
            </a:r>
            <a:endParaRPr lang="en-US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93179" y="1492188"/>
            <a:ext cx="159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Local Frame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557841" y="1492188"/>
            <a:ext cx="3434009" cy="4380657"/>
            <a:chOff x="7557841" y="1492188"/>
            <a:chExt cx="3434009" cy="4380657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7977949" y="2410256"/>
              <a:ext cx="43131" cy="2048658"/>
            </a:xfrm>
            <a:prstGeom prst="straightConnector1">
              <a:avLst/>
            </a:prstGeom>
            <a:ln w="76200" cmpd="sng">
              <a:solidFill>
                <a:schemeClr val="accent1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977949" y="4465771"/>
              <a:ext cx="2611470" cy="26511"/>
            </a:xfrm>
            <a:prstGeom prst="straightConnector1">
              <a:avLst/>
            </a:prstGeom>
            <a:ln w="76200" cmpd="sng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877616" y="2053606"/>
                  <a:ext cx="382178" cy="376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Yu Gothic Light" panose="020B0300000000000000" pitchFamily="34" charset="-128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Yu Gothic Light" panose="020B0300000000000000" pitchFamily="34" charset="-128"/>
                            </a:rPr>
                            <m:t>𝑍</m:t>
                          </m:r>
                        </m:e>
                      </m:acc>
                    </m:oMath>
                  </a14:m>
                  <a:r>
                    <a:rPr lang="en-US" dirty="0" smtClean="0">
                      <a:solidFill>
                        <a:schemeClr val="bg2">
                          <a:lumMod val="50000"/>
                        </a:schemeClr>
                      </a:solidFill>
                      <a:latin typeface="Yu Gothic Light" panose="020B0300000000000000" pitchFamily="34" charset="-128"/>
                      <a:ea typeface="Yu Gothic Light" panose="020B0300000000000000" pitchFamily="34" charset="-128"/>
                    </a:rPr>
                    <a:t>’</a:t>
                  </a:r>
                  <a:endParaRPr lang="en-US" dirty="0">
                    <a:solidFill>
                      <a:schemeClr val="bg2">
                        <a:lumMod val="50000"/>
                      </a:schemeClr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7616" y="2053606"/>
                  <a:ext cx="382178" cy="37689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9677" r="-12698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0608469" y="4312348"/>
                  <a:ext cx="383381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Yu Gothic Light" panose="020B0300000000000000" pitchFamily="34" charset="-128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Yu Gothic Light" panose="020B0300000000000000" pitchFamily="34" charset="-128"/>
                            </a:rPr>
                            <m:t>𝑌</m:t>
                          </m:r>
                        </m:e>
                      </m:acc>
                    </m:oMath>
                  </a14:m>
                  <a:r>
                    <a:rPr lang="en-US" dirty="0" smtClean="0">
                      <a:solidFill>
                        <a:schemeClr val="bg2">
                          <a:lumMod val="50000"/>
                        </a:schemeClr>
                      </a:solidFill>
                      <a:latin typeface="Yu Gothic Light" panose="020B0300000000000000" pitchFamily="34" charset="-128"/>
                      <a:ea typeface="Yu Gothic Light" panose="020B0300000000000000" pitchFamily="34" charset="-128"/>
                    </a:rPr>
                    <a:t>’</a:t>
                  </a:r>
                  <a:endParaRPr lang="en-US" dirty="0">
                    <a:solidFill>
                      <a:schemeClr val="bg2">
                        <a:lumMod val="50000"/>
                      </a:schemeClr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8469" y="4312348"/>
                  <a:ext cx="383381" cy="37677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6452" r="-12698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9850279" y="5496075"/>
                  <a:ext cx="408146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Yu Gothic Light" panose="020B0300000000000000" pitchFamily="34" charset="-128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Yu Gothic Light" panose="020B0300000000000000" pitchFamily="34" charset="-128"/>
                            </a:rPr>
                            <m:t>𝑋</m:t>
                          </m:r>
                        </m:e>
                      </m:acc>
                    </m:oMath>
                  </a14:m>
                  <a:r>
                    <a:rPr lang="en-US" dirty="0" smtClean="0">
                      <a:solidFill>
                        <a:schemeClr val="bg2">
                          <a:lumMod val="50000"/>
                        </a:schemeClr>
                      </a:solidFill>
                      <a:latin typeface="Yu Gothic Light" panose="020B0300000000000000" pitchFamily="34" charset="-128"/>
                      <a:ea typeface="Yu Gothic Light" panose="020B0300000000000000" pitchFamily="34" charset="-128"/>
                    </a:rPr>
                    <a:t>’</a:t>
                  </a:r>
                  <a:endParaRPr lang="en-US" dirty="0">
                    <a:solidFill>
                      <a:schemeClr val="bg2">
                        <a:lumMod val="50000"/>
                      </a:schemeClr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0279" y="5496075"/>
                  <a:ext cx="408146" cy="37677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8197" r="-5970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/>
            <p:cNvSpPr txBox="1"/>
            <p:nvPr/>
          </p:nvSpPr>
          <p:spPr>
            <a:xfrm>
              <a:off x="7557841" y="1492188"/>
              <a:ext cx="1853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Global Frame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977949" y="4458914"/>
              <a:ext cx="1895191" cy="113610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rot="464913">
            <a:off x="1445888" y="1988184"/>
            <a:ext cx="2868161" cy="4197003"/>
            <a:chOff x="1907197" y="1906117"/>
            <a:chExt cx="2868161" cy="4197003"/>
          </a:xfrm>
        </p:grpSpPr>
        <p:grpSp>
          <p:nvGrpSpPr>
            <p:cNvPr id="33" name="Group 32"/>
            <p:cNvGrpSpPr/>
            <p:nvPr/>
          </p:nvGrpSpPr>
          <p:grpSpPr>
            <a:xfrm>
              <a:off x="1907197" y="2225590"/>
              <a:ext cx="2554664" cy="3508198"/>
              <a:chOff x="3516922" y="1705930"/>
              <a:chExt cx="2554664" cy="3508198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V="1">
                <a:off x="3526349" y="1705930"/>
                <a:ext cx="571893" cy="1967688"/>
              </a:xfrm>
              <a:prstGeom prst="straightConnector1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3526349" y="3626227"/>
                <a:ext cx="2545237" cy="640504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3516922" y="3626226"/>
                <a:ext cx="1536569" cy="158790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 rot="21135087">
              <a:off x="2401654" y="1906117"/>
              <a:ext cx="382177" cy="37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Z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21135087">
              <a:off x="4434123" y="4637471"/>
              <a:ext cx="341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1135087">
              <a:off x="3392834" y="5733788"/>
              <a:ext cx="35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X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548674" y="2745283"/>
            <a:ext cx="2443874" cy="1082543"/>
            <a:chOff x="4938141" y="3802120"/>
            <a:chExt cx="2443874" cy="1082543"/>
          </a:xfrm>
        </p:grpSpPr>
        <p:sp>
          <p:nvSpPr>
            <p:cNvPr id="30" name="Right Arrow 29"/>
            <p:cNvSpPr/>
            <p:nvPr/>
          </p:nvSpPr>
          <p:spPr>
            <a:xfrm>
              <a:off x="5319216" y="4217017"/>
              <a:ext cx="1659119" cy="667646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4938141" y="3802120"/>
                  <a:ext cx="2443874" cy="2845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2">
                          <a:lumMod val="50000"/>
                        </a:schemeClr>
                      </a:solidFill>
                      <a:latin typeface="Yu Gothic Light" panose="020B0300000000000000" pitchFamily="34" charset="-128"/>
                      <a:ea typeface="Yu Gothic Light" panose="020B0300000000000000" pitchFamily="34" charset="-128"/>
                    </a:rPr>
                    <a:t>New Frame = </a:t>
                  </a:r>
                  <a:r>
                    <a:rPr lang="en-US" i="0" dirty="0" smtClean="0">
                      <a:solidFill>
                        <a:schemeClr val="bg2">
                          <a:lumMod val="50000"/>
                        </a:schemeClr>
                      </a:solidFill>
                      <a:latin typeface="+mj-lt"/>
                    </a:rPr>
                    <a:t>[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</m:oMath>
                  </a14:m>
                  <a:r>
                    <a:rPr lang="en-US" b="0" i="0" dirty="0" smtClean="0">
                      <a:solidFill>
                        <a:schemeClr val="bg2">
                          <a:lumMod val="50000"/>
                        </a:schemeClr>
                      </a:solidFill>
                      <a:latin typeface="+mj-lt"/>
                    </a:rPr>
                    <a:t>   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</m:oMath>
                  </a14:m>
                  <a:r>
                    <a:rPr lang="en-US" b="0" i="0" dirty="0" smtClean="0">
                      <a:solidFill>
                        <a:schemeClr val="bg2">
                          <a:lumMod val="50000"/>
                        </a:schemeClr>
                      </a:solidFill>
                      <a:latin typeface="+mj-lt"/>
                    </a:rPr>
                    <a:t>]</a:t>
                  </a:r>
                  <a:endParaRPr lang="en-US" dirty="0">
                    <a:solidFill>
                      <a:schemeClr val="bg2">
                        <a:lumMod val="50000"/>
                      </a:schemeClr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8141" y="3802120"/>
                  <a:ext cx="2443874" cy="2845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736" t="-30435" r="-822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309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5251" y="2733994"/>
            <a:ext cx="11801474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Using an oriented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pointcloud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creates a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heightmap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20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Creating and using a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heightmap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80" y="1581150"/>
            <a:ext cx="6432239" cy="5101431"/>
          </a:xfrm>
        </p:spPr>
      </p:pic>
    </p:spTree>
    <p:extLst>
      <p:ext uri="{BB962C8B-B14F-4D97-AF65-F5344CB8AC3E}">
        <p14:creationId xmlns:p14="http://schemas.microsoft.com/office/powerpoint/2010/main" val="5923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636">
            <a:off x="332765" y="276114"/>
            <a:ext cx="5877515" cy="6387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2477" r="11299" b="11740"/>
          <a:stretch/>
        </p:blipFill>
        <p:spPr>
          <a:xfrm>
            <a:off x="6036657" y="751047"/>
            <a:ext cx="6133175" cy="543784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380565" y="4742329"/>
            <a:ext cx="89647" cy="690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225553" y="4563035"/>
            <a:ext cx="89647" cy="690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03929" y="2384612"/>
            <a:ext cx="143436" cy="83434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708737" y="1595087"/>
            <a:ext cx="350534" cy="78952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509147" y="4549587"/>
            <a:ext cx="488576" cy="345141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0213788" y="5091954"/>
            <a:ext cx="140447" cy="537881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92667" y="1111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Using a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heightmap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42" y="1315406"/>
            <a:ext cx="7472476" cy="5926447"/>
          </a:xfrm>
        </p:spPr>
      </p:pic>
      <p:sp>
        <p:nvSpPr>
          <p:cNvPr id="2" name="Multiply 1"/>
          <p:cNvSpPr/>
          <p:nvPr/>
        </p:nvSpPr>
        <p:spPr>
          <a:xfrm>
            <a:off x="3462866" y="4278629"/>
            <a:ext cx="915202" cy="71744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217637" y="4113171"/>
            <a:ext cx="4155895" cy="1477927"/>
          </a:xfrm>
          <a:custGeom>
            <a:avLst/>
            <a:gdLst>
              <a:gd name="connsiteX0" fmla="*/ 0 w 3169920"/>
              <a:gd name="connsiteY0" fmla="*/ 426720 h 1106006"/>
              <a:gd name="connsiteX1" fmla="*/ 1637211 w 3169920"/>
              <a:gd name="connsiteY1" fmla="*/ 1105988 h 1106006"/>
              <a:gd name="connsiteX2" fmla="*/ 2238103 w 3169920"/>
              <a:gd name="connsiteY2" fmla="*/ 409303 h 1106006"/>
              <a:gd name="connsiteX3" fmla="*/ 3169920 w 3169920"/>
              <a:gd name="connsiteY3" fmla="*/ 0 h 1106006"/>
              <a:gd name="connsiteX0" fmla="*/ 0 w 3862363"/>
              <a:gd name="connsiteY0" fmla="*/ 694255 h 1373541"/>
              <a:gd name="connsiteX1" fmla="*/ 1637211 w 3862363"/>
              <a:gd name="connsiteY1" fmla="*/ 1373523 h 1373541"/>
              <a:gd name="connsiteX2" fmla="*/ 2238103 w 3862363"/>
              <a:gd name="connsiteY2" fmla="*/ 676838 h 1373541"/>
              <a:gd name="connsiteX3" fmla="*/ 3862363 w 3862363"/>
              <a:gd name="connsiteY3" fmla="*/ 0 h 137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2363" h="1373541">
                <a:moveTo>
                  <a:pt x="0" y="694255"/>
                </a:moveTo>
                <a:cubicBezTo>
                  <a:pt x="632097" y="1035340"/>
                  <a:pt x="1264194" y="1376426"/>
                  <a:pt x="1637211" y="1373523"/>
                </a:cubicBezTo>
                <a:cubicBezTo>
                  <a:pt x="2010228" y="1370620"/>
                  <a:pt x="1867244" y="905759"/>
                  <a:pt x="2238103" y="676838"/>
                </a:cubicBezTo>
                <a:cubicBezTo>
                  <a:pt x="2608962" y="447918"/>
                  <a:pt x="3689643" y="258354"/>
                  <a:pt x="3862363" y="0"/>
                </a:cubicBezTo>
              </a:path>
            </a:pathLst>
          </a:custGeom>
          <a:noFill/>
          <a:ln w="762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81536" y="4233022"/>
            <a:ext cx="1077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Robot</a:t>
            </a:r>
            <a:endParaRPr lang="en-US" sz="2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208112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1" y="2733994"/>
            <a:ext cx="11801474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Modular structure in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makes it simple to customize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992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207" y="2733994"/>
            <a:ext cx="10098317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The landscape of robotics is changing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44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041726" y="1535133"/>
            <a:ext cx="9668007" cy="2468035"/>
            <a:chOff x="2495357" y="435964"/>
            <a:chExt cx="6256610" cy="2012034"/>
          </a:xfrm>
        </p:grpSpPr>
        <p:sp>
          <p:nvSpPr>
            <p:cNvPr id="5" name="Rectangle 4"/>
            <p:cNvSpPr/>
            <p:nvPr/>
          </p:nvSpPr>
          <p:spPr>
            <a:xfrm>
              <a:off x="3777671" y="889980"/>
              <a:ext cx="2338106" cy="111427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Grabber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5777" y="640978"/>
              <a:ext cx="1305947" cy="159173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Controller &amp; Handler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415428" y="435964"/>
              <a:ext cx="1336539" cy="2001757"/>
            </a:xfrm>
            <a:prstGeom prst="rect">
              <a:avLst/>
            </a:prstGeom>
            <a:pattFill prst="wdDnDiag">
              <a:fgClr>
                <a:schemeClr val="lt1"/>
              </a:fgClr>
              <a:bgClr>
                <a:schemeClr val="bg2"/>
              </a:bgClr>
            </a:patt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Robot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495357" y="446241"/>
              <a:ext cx="1283585" cy="2001757"/>
            </a:xfrm>
            <a:prstGeom prst="rect">
              <a:avLst/>
            </a:prstGeom>
            <a:pattFill prst="wdDnDiag">
              <a:fgClr>
                <a:schemeClr val="lt1"/>
              </a:fgClr>
              <a:bgClr>
                <a:schemeClr val="bg2"/>
              </a:bgClr>
            </a:patt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 Light" panose="020B0300000000000000" pitchFamily="34" charset="-128"/>
                  <a:ea typeface="Yu Gothic Light" panose="020B0300000000000000" pitchFamily="34" charset="-128"/>
                </a:rPr>
                <a:t>Camera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5640063" y="1025515"/>
              <a:ext cx="475714" cy="0"/>
            </a:xfrm>
            <a:prstGeom prst="straightConnector1">
              <a:avLst/>
            </a:prstGeom>
            <a:ln w="762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640063" y="1614644"/>
              <a:ext cx="475714" cy="4929"/>
            </a:xfrm>
            <a:prstGeom prst="straightConnector1">
              <a:avLst/>
            </a:prstGeom>
            <a:ln w="762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376906" y="1436843"/>
              <a:ext cx="333743" cy="1"/>
            </a:xfrm>
            <a:prstGeom prst="straightConnector1">
              <a:avLst/>
            </a:prstGeom>
            <a:ln w="762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 flipV="1">
              <a:off x="3579729" y="1025515"/>
              <a:ext cx="455960" cy="347"/>
            </a:xfrm>
            <a:prstGeom prst="straightConnector1">
              <a:avLst/>
            </a:prstGeom>
            <a:ln w="762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658132" y="1614644"/>
              <a:ext cx="457839" cy="0"/>
            </a:xfrm>
            <a:prstGeom prst="straightConnector1">
              <a:avLst/>
            </a:prstGeom>
            <a:ln w="762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itle 58"/>
          <p:cNvSpPr>
            <a:spLocks noGrp="1"/>
          </p:cNvSpPr>
          <p:nvPr>
            <p:ph type="title"/>
          </p:nvPr>
        </p:nvSpPr>
        <p:spPr>
          <a:xfrm>
            <a:off x="829574" y="209570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Structure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54" y="4248796"/>
            <a:ext cx="2956466" cy="2344784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2608" r="11141" b="24580"/>
          <a:stretch/>
        </p:blipFill>
        <p:spPr>
          <a:xfrm>
            <a:off x="4345928" y="4244939"/>
            <a:ext cx="3117976" cy="23094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0" y="4227277"/>
            <a:ext cx="3126380" cy="234478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3876505" y="5138142"/>
            <a:ext cx="447966" cy="1356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570796" y="5138142"/>
            <a:ext cx="447966" cy="1356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19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66446"/>
            <a:ext cx="11948607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R. Links can use the </a:t>
            </a:r>
            <a:r>
              <a:rPr lang="en-US" sz="4000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to </a:t>
            </a:r>
            <a:b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know about its environment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61" y="1646407"/>
            <a:ext cx="6948791" cy="521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2329" y="2734547"/>
            <a:ext cx="1168717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is a</a:t>
            </a:r>
            <a:r>
              <a:rPr lang="en-US" sz="4000" dirty="0" smtClean="0">
                <a:solidFill>
                  <a:schemeClr val="accent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powerful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tool for </a:t>
            </a:r>
            <a:r>
              <a:rPr lang="en-US" sz="4000" u="sng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all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researchers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and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hobbyists in robotics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80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542" y="23744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accent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r>
              <a:rPr lang="en-US" dirty="0" smtClean="0">
                <a:solidFill>
                  <a:schemeClr val="accent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Open Source Library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8541" y="3366980"/>
            <a:ext cx="10515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Integration - Orientation Correction -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Heightmap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Creation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74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.Link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981013" y="1489559"/>
            <a:ext cx="7726363" cy="4351338"/>
          </a:xfrm>
        </p:spPr>
      </p:pic>
      <p:sp>
        <p:nvSpPr>
          <p:cNvPr id="7" name="TextBox 6"/>
          <p:cNvSpPr txBox="1"/>
          <p:nvPr/>
        </p:nvSpPr>
        <p:spPr>
          <a:xfrm>
            <a:off x="209550" y="600075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R. Links robot</a:t>
            </a:r>
            <a:endParaRPr lang="en-US" sz="6000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83239" y="5049308"/>
            <a:ext cx="27197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Created by Sam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Zapolsky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at GWU 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endParaRPr lang="en-US" sz="3200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46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725" y="193675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r>
              <a:rPr lang="en-US" dirty="0" smtClean="0">
                <a:solidFill>
                  <a:schemeClr val="accent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Open Source Library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725" y="29292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Orientation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Heightmap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Creation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88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Focus of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11" y="1962150"/>
            <a:ext cx="6309978" cy="44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830" y="1960775"/>
            <a:ext cx="6307174" cy="449839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Focus of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851769" y="3478491"/>
            <a:ext cx="518474" cy="41478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70242" y="2955271"/>
            <a:ext cx="2593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Occipital Lobe</a:t>
            </a: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(Vision)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46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4" y="1960114"/>
            <a:ext cx="6309085" cy="449783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Focus of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SensorPack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851769" y="3478491"/>
            <a:ext cx="518474" cy="41478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541445" y="6227372"/>
            <a:ext cx="501191" cy="106753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51043" y="5750318"/>
            <a:ext cx="3774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Cerebellum/Inner Ear </a:t>
            </a: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(Balance &amp; Orientation)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0242" y="2955271"/>
            <a:ext cx="2593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Occipital Lobe</a:t>
            </a: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(Vision)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38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479" flipH="1">
            <a:off x="3614640" y="2683435"/>
            <a:ext cx="4448175" cy="2200275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Capturing Vision</a:t>
            </a:r>
            <a:endParaRPr lang="en-US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grpSp>
        <p:nvGrpSpPr>
          <p:cNvPr id="60" name="Group 59"/>
          <p:cNvGrpSpPr/>
          <p:nvPr/>
        </p:nvGrpSpPr>
        <p:grpSpPr>
          <a:xfrm rot="20597141">
            <a:off x="5974437" y="1398341"/>
            <a:ext cx="2599365" cy="3508198"/>
            <a:chOff x="6136201" y="1797290"/>
            <a:chExt cx="2599365" cy="3508198"/>
          </a:xfrm>
        </p:grpSpPr>
        <p:cxnSp>
          <p:nvCxnSpPr>
            <p:cNvPr id="22" name="Straight Arrow Connector 21"/>
            <p:cNvCxnSpPr/>
            <p:nvPr/>
          </p:nvCxnSpPr>
          <p:spPr>
            <a:xfrm rot="1002859" flipV="1">
              <a:off x="6136201" y="3959966"/>
              <a:ext cx="2599365" cy="134247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171807" y="1797290"/>
              <a:ext cx="571893" cy="1967688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162380" y="3717586"/>
              <a:ext cx="1536569" cy="1587902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5962811" y="1313790"/>
            <a:ext cx="382177" cy="3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Z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78891" y="3356253"/>
            <a:ext cx="76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030549" y="4656787"/>
            <a:ext cx="76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X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53947" y="511377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Xtion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Pro Live</a:t>
            </a:r>
            <a:endParaRPr lang="en-US" dirty="0">
              <a:solidFill>
                <a:schemeClr val="bg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05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at_rack_pointcloud_xvid_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0" y="0"/>
            <a:ext cx="121920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9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2034</TotalTime>
  <Words>308</Words>
  <Application>Microsoft Office PowerPoint</Application>
  <PresentationFormat>Widescreen</PresentationFormat>
  <Paragraphs>99</Paragraphs>
  <Slides>23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Yu Gothic Light</vt:lpstr>
      <vt:lpstr>Arial</vt:lpstr>
      <vt:lpstr>Calibri</vt:lpstr>
      <vt:lpstr>Calibri Light</vt:lpstr>
      <vt:lpstr>Cambria Math</vt:lpstr>
      <vt:lpstr>Office Theme</vt:lpstr>
      <vt:lpstr>R. Links SensorPack</vt:lpstr>
      <vt:lpstr>The landscape of robotics is changing</vt:lpstr>
      <vt:lpstr>PowerPoint Presentation</vt:lpstr>
      <vt:lpstr>SensorPack Open Source Library</vt:lpstr>
      <vt:lpstr>Focus of SensorPack</vt:lpstr>
      <vt:lpstr>Focus of SensorPack</vt:lpstr>
      <vt:lpstr>Focus of SensorPack</vt:lpstr>
      <vt:lpstr>Capturing Vision</vt:lpstr>
      <vt:lpstr>PowerPoint Presentation</vt:lpstr>
      <vt:lpstr>Vision without orientation</vt:lpstr>
      <vt:lpstr>PowerPoint Presentation</vt:lpstr>
      <vt:lpstr>Inertial Measurement Unit (IMU)</vt:lpstr>
      <vt:lpstr>Getting an accurate orientation</vt:lpstr>
      <vt:lpstr>Example of Orientation + Vision </vt:lpstr>
      <vt:lpstr>Using an oriented pointcloud, SensorPack creates a heightmap</vt:lpstr>
      <vt:lpstr>Creating and using a heightmap</vt:lpstr>
      <vt:lpstr>PowerPoint Presentation</vt:lpstr>
      <vt:lpstr>Using a heightmap</vt:lpstr>
      <vt:lpstr>Modular structure in SensorPack makes it simple to customize</vt:lpstr>
      <vt:lpstr>SensorPack Structure</vt:lpstr>
      <vt:lpstr>R. Links can use the SensorPack to  know about its environment</vt:lpstr>
      <vt:lpstr>SensorPack is a powerful tool for all  researchers and hobbyists in robotics</vt:lpstr>
      <vt:lpstr>SensorPack Open Source Library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R. Links Brain</dc:title>
  <dc:creator>matthew scaperoth</dc:creator>
  <cp:lastModifiedBy>matthew scaperoth</cp:lastModifiedBy>
  <cp:revision>285</cp:revision>
  <dcterms:created xsi:type="dcterms:W3CDTF">2014-12-03T21:28:14Z</dcterms:created>
  <dcterms:modified xsi:type="dcterms:W3CDTF">2015-04-15T23:58:37Z</dcterms:modified>
</cp:coreProperties>
</file>